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61" r:id="rId3"/>
    <p:sldId id="257" r:id="rId4"/>
    <p:sldId id="258" r:id="rId5"/>
    <p:sldId id="262" r:id="rId6"/>
    <p:sldId id="562" r:id="rId7"/>
    <p:sldId id="263" r:id="rId8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94694"/>
  </p:normalViewPr>
  <p:slideViewPr>
    <p:cSldViewPr>
      <p:cViewPr varScale="1">
        <p:scale>
          <a:sx n="80" d="100"/>
          <a:sy n="80" d="100"/>
        </p:scale>
        <p:origin x="520" y="2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E6D477-4F07-4BF8-A165-635B49AF79DC}" type="datetimeFigureOut">
              <a:rPr lang="en-US" smtClean="0"/>
              <a:t>5/7/23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D839CA-D95F-4296-8346-BAD7C48B0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075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2CE950-4ACE-4C7A-8E34-33F4905353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248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F16A83-409B-4D40-BEE9-E42979B7E3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203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250" b="0" i="0">
                <a:solidFill>
                  <a:srgbClr val="055BA8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50" b="0" i="0">
                <a:solidFill>
                  <a:srgbClr val="D1E3DF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250" b="0" i="0">
                <a:solidFill>
                  <a:srgbClr val="055BA8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50" b="0" i="0">
                <a:solidFill>
                  <a:srgbClr val="D1E3DF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250" b="0" i="0">
                <a:solidFill>
                  <a:srgbClr val="055BA8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250" b="0" i="0">
                <a:solidFill>
                  <a:srgbClr val="055BA8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colum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8707" y="149465"/>
            <a:ext cx="6429375" cy="1923604"/>
          </a:xfrm>
        </p:spPr>
        <p:txBody>
          <a:bodyPr/>
          <a:lstStyle>
            <a:lvl1pPr>
              <a:defRPr>
                <a:solidFill>
                  <a:srgbClr val="00663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716422" y="1569799"/>
            <a:ext cx="16854401" cy="1669688"/>
          </a:xfrm>
          <a:prstGeom prst="rect">
            <a:avLst/>
          </a:prstGeom>
        </p:spPr>
        <p:txBody>
          <a:bodyPr/>
          <a:lstStyle>
            <a:lvl4pPr marL="2400300" indent="-342900">
              <a:buFont typeface="Wingdings" panose="05000000000000000000" pitchFamily="2" charset="2"/>
              <a:buChar char="§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720549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648707" y="149465"/>
            <a:ext cx="6429375" cy="2016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250" b="0" i="0">
                <a:solidFill>
                  <a:srgbClr val="055BA8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7589" y="3478408"/>
            <a:ext cx="9055735" cy="51092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50" b="0" i="0">
                <a:solidFill>
                  <a:srgbClr val="D1E3DF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10" Type="http://schemas.openxmlformats.org/officeDocument/2006/relationships/hyperlink" Target="https://hydrofoundation.org/scholarships/" TargetMode="External"/><Relationship Id="rId4" Type="http://schemas.openxmlformats.org/officeDocument/2006/relationships/image" Target="../media/image13.jpg"/><Relationship Id="rId9" Type="http://schemas.openxmlformats.org/officeDocument/2006/relationships/hyperlink" Target="https://cleancurrents.org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Linda@hydrofoundation.or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055BA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341629" y="0"/>
            <a:ext cx="8946515" cy="10287000"/>
            <a:chOff x="9341629" y="0"/>
            <a:chExt cx="8946515" cy="10287000"/>
          </a:xfrm>
        </p:grpSpPr>
        <p:sp>
          <p:nvSpPr>
            <p:cNvPr id="4" name="object 4"/>
            <p:cNvSpPr/>
            <p:nvPr/>
          </p:nvSpPr>
          <p:spPr>
            <a:xfrm>
              <a:off x="9341629" y="0"/>
              <a:ext cx="8946515" cy="10287000"/>
            </a:xfrm>
            <a:custGeom>
              <a:avLst/>
              <a:gdLst/>
              <a:ahLst/>
              <a:cxnLst/>
              <a:rect l="l" t="t" r="r" b="b"/>
              <a:pathLst>
                <a:path w="8946515" h="10287000">
                  <a:moveTo>
                    <a:pt x="8946370" y="10286999"/>
                  </a:moveTo>
                  <a:lnTo>
                    <a:pt x="2969367" y="10286999"/>
                  </a:lnTo>
                  <a:lnTo>
                    <a:pt x="0" y="5143499"/>
                  </a:lnTo>
                  <a:lnTo>
                    <a:pt x="2969367" y="0"/>
                  </a:lnTo>
                  <a:lnTo>
                    <a:pt x="8946370" y="0"/>
                  </a:lnTo>
                  <a:lnTo>
                    <a:pt x="8946370" y="10286999"/>
                  </a:lnTo>
                  <a:close/>
                </a:path>
              </a:pathLst>
            </a:custGeom>
            <a:solidFill>
              <a:srgbClr val="169D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00965" y="132979"/>
              <a:ext cx="8587033" cy="10021041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0" y="0"/>
            <a:ext cx="5909945" cy="1986280"/>
            <a:chOff x="0" y="0"/>
            <a:chExt cx="5909945" cy="198628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5906818" cy="198625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7580" y="346305"/>
              <a:ext cx="5572124" cy="1362074"/>
            </a:xfrm>
            <a:prstGeom prst="rect">
              <a:avLst/>
            </a:prstGeom>
          </p:spPr>
        </p:pic>
      </p:grpSp>
      <p:sp>
        <p:nvSpPr>
          <p:cNvPr id="9" name="object 9"/>
          <p:cNvSpPr/>
          <p:nvPr/>
        </p:nvSpPr>
        <p:spPr>
          <a:xfrm>
            <a:off x="6785877" y="2923602"/>
            <a:ext cx="1903095" cy="3114675"/>
          </a:xfrm>
          <a:custGeom>
            <a:avLst/>
            <a:gdLst/>
            <a:ahLst/>
            <a:cxnLst/>
            <a:rect l="l" t="t" r="r" b="b"/>
            <a:pathLst>
              <a:path w="1903095" h="3114675">
                <a:moveTo>
                  <a:pt x="1902777" y="2176500"/>
                </a:moveTo>
                <a:lnTo>
                  <a:pt x="1900516" y="2127618"/>
                </a:lnTo>
                <a:lnTo>
                  <a:pt x="1895716" y="2078012"/>
                </a:lnTo>
                <a:lnTo>
                  <a:pt x="1888324" y="2027745"/>
                </a:lnTo>
                <a:lnTo>
                  <a:pt x="1878253" y="1976843"/>
                </a:lnTo>
                <a:lnTo>
                  <a:pt x="1865452" y="1925358"/>
                </a:lnTo>
                <a:lnTo>
                  <a:pt x="1851647" y="1878545"/>
                </a:lnTo>
                <a:lnTo>
                  <a:pt x="1836115" y="1832152"/>
                </a:lnTo>
                <a:lnTo>
                  <a:pt x="1819008" y="1786140"/>
                </a:lnTo>
                <a:lnTo>
                  <a:pt x="1800466" y="1740496"/>
                </a:lnTo>
                <a:lnTo>
                  <a:pt x="1780641" y="1695183"/>
                </a:lnTo>
                <a:lnTo>
                  <a:pt x="1759673" y="1650199"/>
                </a:lnTo>
                <a:lnTo>
                  <a:pt x="1737728" y="1605508"/>
                </a:lnTo>
                <a:lnTo>
                  <a:pt x="1714931" y="1561096"/>
                </a:lnTo>
                <a:lnTo>
                  <a:pt x="1691436" y="1516926"/>
                </a:lnTo>
                <a:lnTo>
                  <a:pt x="1667408" y="1472996"/>
                </a:lnTo>
                <a:lnTo>
                  <a:pt x="1642973" y="1429270"/>
                </a:lnTo>
                <a:lnTo>
                  <a:pt x="1618284" y="1385722"/>
                </a:lnTo>
                <a:lnTo>
                  <a:pt x="1548269" y="1263103"/>
                </a:lnTo>
                <a:lnTo>
                  <a:pt x="1544205" y="1255979"/>
                </a:lnTo>
                <a:lnTo>
                  <a:pt x="1520012" y="1213408"/>
                </a:lnTo>
                <a:lnTo>
                  <a:pt x="1502651" y="1183055"/>
                </a:lnTo>
                <a:lnTo>
                  <a:pt x="1495729" y="1170889"/>
                </a:lnTo>
                <a:lnTo>
                  <a:pt x="1479905" y="1143266"/>
                </a:lnTo>
                <a:lnTo>
                  <a:pt x="1398460" y="1000772"/>
                </a:lnTo>
                <a:lnTo>
                  <a:pt x="1374305" y="958113"/>
                </a:lnTo>
                <a:lnTo>
                  <a:pt x="1350302" y="915352"/>
                </a:lnTo>
                <a:lnTo>
                  <a:pt x="1326476" y="872464"/>
                </a:lnTo>
                <a:lnTo>
                  <a:pt x="1302867" y="829424"/>
                </a:lnTo>
                <a:lnTo>
                  <a:pt x="1279525" y="786206"/>
                </a:lnTo>
                <a:lnTo>
                  <a:pt x="1256487" y="742784"/>
                </a:lnTo>
                <a:lnTo>
                  <a:pt x="1233779" y="699135"/>
                </a:lnTo>
                <a:lnTo>
                  <a:pt x="1211453" y="655231"/>
                </a:lnTo>
                <a:lnTo>
                  <a:pt x="1189558" y="611047"/>
                </a:lnTo>
                <a:lnTo>
                  <a:pt x="1168107" y="566559"/>
                </a:lnTo>
                <a:lnTo>
                  <a:pt x="1147152" y="521754"/>
                </a:lnTo>
                <a:lnTo>
                  <a:pt x="1126744" y="476580"/>
                </a:lnTo>
                <a:lnTo>
                  <a:pt x="1106919" y="431038"/>
                </a:lnTo>
                <a:lnTo>
                  <a:pt x="1087691" y="385089"/>
                </a:lnTo>
                <a:lnTo>
                  <a:pt x="1069136" y="338721"/>
                </a:lnTo>
                <a:lnTo>
                  <a:pt x="1051267" y="291896"/>
                </a:lnTo>
                <a:lnTo>
                  <a:pt x="1034122" y="244589"/>
                </a:lnTo>
                <a:lnTo>
                  <a:pt x="1017765" y="196773"/>
                </a:lnTo>
                <a:lnTo>
                  <a:pt x="1002220" y="148437"/>
                </a:lnTo>
                <a:lnTo>
                  <a:pt x="987526" y="99542"/>
                </a:lnTo>
                <a:lnTo>
                  <a:pt x="973721" y="50076"/>
                </a:lnTo>
                <a:lnTo>
                  <a:pt x="960843" y="0"/>
                </a:lnTo>
                <a:lnTo>
                  <a:pt x="951992" y="20561"/>
                </a:lnTo>
                <a:lnTo>
                  <a:pt x="945515" y="35179"/>
                </a:lnTo>
                <a:lnTo>
                  <a:pt x="940981" y="45935"/>
                </a:lnTo>
                <a:lnTo>
                  <a:pt x="937945" y="54914"/>
                </a:lnTo>
                <a:lnTo>
                  <a:pt x="923899" y="103898"/>
                </a:lnTo>
                <a:lnTo>
                  <a:pt x="909002" y="152514"/>
                </a:lnTo>
                <a:lnTo>
                  <a:pt x="893305" y="200761"/>
                </a:lnTo>
                <a:lnTo>
                  <a:pt x="876820" y="248640"/>
                </a:lnTo>
                <a:lnTo>
                  <a:pt x="859574" y="296189"/>
                </a:lnTo>
                <a:lnTo>
                  <a:pt x="841590" y="343420"/>
                </a:lnTo>
                <a:lnTo>
                  <a:pt x="822909" y="390321"/>
                </a:lnTo>
                <a:lnTo>
                  <a:pt x="803554" y="436930"/>
                </a:lnTo>
                <a:lnTo>
                  <a:pt x="783551" y="483247"/>
                </a:lnTo>
                <a:lnTo>
                  <a:pt x="762927" y="529297"/>
                </a:lnTo>
                <a:lnTo>
                  <a:pt x="741705" y="575081"/>
                </a:lnTo>
                <a:lnTo>
                  <a:pt x="719912" y="620610"/>
                </a:lnTo>
                <a:lnTo>
                  <a:pt x="697585" y="665911"/>
                </a:lnTo>
                <a:lnTo>
                  <a:pt x="674751" y="710984"/>
                </a:lnTo>
                <a:lnTo>
                  <a:pt x="651421" y="755853"/>
                </a:lnTo>
                <a:lnTo>
                  <a:pt x="627634" y="800531"/>
                </a:lnTo>
                <a:lnTo>
                  <a:pt x="603427" y="845019"/>
                </a:lnTo>
                <a:lnTo>
                  <a:pt x="578802" y="889342"/>
                </a:lnTo>
                <a:lnTo>
                  <a:pt x="553808" y="933513"/>
                </a:lnTo>
                <a:lnTo>
                  <a:pt x="528472" y="977531"/>
                </a:lnTo>
                <a:lnTo>
                  <a:pt x="478574" y="1063523"/>
                </a:lnTo>
                <a:lnTo>
                  <a:pt x="453186" y="1107478"/>
                </a:lnTo>
                <a:lnTo>
                  <a:pt x="428777" y="1149604"/>
                </a:lnTo>
                <a:lnTo>
                  <a:pt x="413461" y="1176261"/>
                </a:lnTo>
                <a:lnTo>
                  <a:pt x="403961" y="1192707"/>
                </a:lnTo>
                <a:lnTo>
                  <a:pt x="393700" y="1210640"/>
                </a:lnTo>
                <a:lnTo>
                  <a:pt x="379222" y="1235849"/>
                </a:lnTo>
                <a:lnTo>
                  <a:pt x="356387" y="1275892"/>
                </a:lnTo>
                <a:lnTo>
                  <a:pt x="354596" y="1279042"/>
                </a:lnTo>
                <a:lnTo>
                  <a:pt x="343954" y="1297813"/>
                </a:lnTo>
                <a:lnTo>
                  <a:pt x="330085" y="1322311"/>
                </a:lnTo>
                <a:lnTo>
                  <a:pt x="305714" y="1365656"/>
                </a:lnTo>
                <a:lnTo>
                  <a:pt x="297053" y="1381213"/>
                </a:lnTo>
                <a:lnTo>
                  <a:pt x="281508" y="1409090"/>
                </a:lnTo>
                <a:lnTo>
                  <a:pt x="257492" y="1452613"/>
                </a:lnTo>
                <a:lnTo>
                  <a:pt x="233667" y="1496237"/>
                </a:lnTo>
                <a:lnTo>
                  <a:pt x="210070" y="1539976"/>
                </a:lnTo>
                <a:lnTo>
                  <a:pt x="186715" y="1583842"/>
                </a:lnTo>
                <a:lnTo>
                  <a:pt x="171577" y="1612696"/>
                </a:lnTo>
                <a:lnTo>
                  <a:pt x="163626" y="1627822"/>
                </a:lnTo>
                <a:lnTo>
                  <a:pt x="140817" y="1671955"/>
                </a:lnTo>
                <a:lnTo>
                  <a:pt x="118313" y="1716239"/>
                </a:lnTo>
                <a:lnTo>
                  <a:pt x="95872" y="1763064"/>
                </a:lnTo>
                <a:lnTo>
                  <a:pt x="75730" y="1809953"/>
                </a:lnTo>
                <a:lnTo>
                  <a:pt x="57899" y="1856867"/>
                </a:lnTo>
                <a:lnTo>
                  <a:pt x="42405" y="1903818"/>
                </a:lnTo>
                <a:lnTo>
                  <a:pt x="29286" y="1950758"/>
                </a:lnTo>
                <a:lnTo>
                  <a:pt x="18542" y="1997684"/>
                </a:lnTo>
                <a:lnTo>
                  <a:pt x="10223" y="2044585"/>
                </a:lnTo>
                <a:lnTo>
                  <a:pt x="4343" y="2091423"/>
                </a:lnTo>
                <a:lnTo>
                  <a:pt x="1168" y="2134755"/>
                </a:lnTo>
                <a:lnTo>
                  <a:pt x="0" y="2184844"/>
                </a:lnTo>
                <a:lnTo>
                  <a:pt x="1574" y="2231415"/>
                </a:lnTo>
                <a:lnTo>
                  <a:pt x="5689" y="2277834"/>
                </a:lnTo>
                <a:lnTo>
                  <a:pt x="12382" y="2324125"/>
                </a:lnTo>
                <a:lnTo>
                  <a:pt x="21640" y="2370239"/>
                </a:lnTo>
                <a:lnTo>
                  <a:pt x="33528" y="2416162"/>
                </a:lnTo>
                <a:lnTo>
                  <a:pt x="48044" y="2461882"/>
                </a:lnTo>
                <a:lnTo>
                  <a:pt x="65227" y="2507386"/>
                </a:lnTo>
                <a:lnTo>
                  <a:pt x="85090" y="2552649"/>
                </a:lnTo>
                <a:lnTo>
                  <a:pt x="107657" y="2597645"/>
                </a:lnTo>
                <a:lnTo>
                  <a:pt x="132969" y="2642362"/>
                </a:lnTo>
                <a:lnTo>
                  <a:pt x="161036" y="2686786"/>
                </a:lnTo>
                <a:lnTo>
                  <a:pt x="190627" y="2729217"/>
                </a:lnTo>
                <a:lnTo>
                  <a:pt x="221424" y="2769463"/>
                </a:lnTo>
                <a:lnTo>
                  <a:pt x="253428" y="2807512"/>
                </a:lnTo>
                <a:lnTo>
                  <a:pt x="286600" y="2843352"/>
                </a:lnTo>
                <a:lnTo>
                  <a:pt x="320929" y="2876994"/>
                </a:lnTo>
                <a:lnTo>
                  <a:pt x="356412" y="2908427"/>
                </a:lnTo>
                <a:lnTo>
                  <a:pt x="393014" y="2937649"/>
                </a:lnTo>
                <a:lnTo>
                  <a:pt x="430720" y="2964662"/>
                </a:lnTo>
                <a:lnTo>
                  <a:pt x="469519" y="2989440"/>
                </a:lnTo>
                <a:lnTo>
                  <a:pt x="509384" y="3012008"/>
                </a:lnTo>
                <a:lnTo>
                  <a:pt x="550303" y="3032341"/>
                </a:lnTo>
                <a:lnTo>
                  <a:pt x="592264" y="3050438"/>
                </a:lnTo>
                <a:lnTo>
                  <a:pt x="635228" y="3066313"/>
                </a:lnTo>
                <a:lnTo>
                  <a:pt x="679196" y="3079940"/>
                </a:lnTo>
                <a:lnTo>
                  <a:pt x="724141" y="3091319"/>
                </a:lnTo>
                <a:lnTo>
                  <a:pt x="770051" y="3100451"/>
                </a:lnTo>
                <a:lnTo>
                  <a:pt x="816914" y="3107347"/>
                </a:lnTo>
                <a:lnTo>
                  <a:pt x="864692" y="3111970"/>
                </a:lnTo>
                <a:lnTo>
                  <a:pt x="913384" y="3114344"/>
                </a:lnTo>
                <a:lnTo>
                  <a:pt x="962964" y="3114446"/>
                </a:lnTo>
                <a:lnTo>
                  <a:pt x="1013421" y="3112287"/>
                </a:lnTo>
                <a:lnTo>
                  <a:pt x="1064717" y="3107855"/>
                </a:lnTo>
                <a:lnTo>
                  <a:pt x="1109230" y="3102013"/>
                </a:lnTo>
                <a:lnTo>
                  <a:pt x="1153210" y="3094164"/>
                </a:lnTo>
                <a:lnTo>
                  <a:pt x="1196568" y="3084322"/>
                </a:lnTo>
                <a:lnTo>
                  <a:pt x="1239266" y="3072549"/>
                </a:lnTo>
                <a:lnTo>
                  <a:pt x="1281214" y="3058871"/>
                </a:lnTo>
                <a:lnTo>
                  <a:pt x="1322374" y="3043351"/>
                </a:lnTo>
                <a:lnTo>
                  <a:pt x="1362659" y="3026016"/>
                </a:lnTo>
                <a:lnTo>
                  <a:pt x="1402029" y="3006915"/>
                </a:lnTo>
                <a:lnTo>
                  <a:pt x="1440395" y="2986087"/>
                </a:lnTo>
                <a:lnTo>
                  <a:pt x="1477708" y="2963570"/>
                </a:lnTo>
                <a:lnTo>
                  <a:pt x="1513890" y="2939415"/>
                </a:lnTo>
                <a:lnTo>
                  <a:pt x="1548892" y="2913659"/>
                </a:lnTo>
                <a:lnTo>
                  <a:pt x="1582648" y="2886354"/>
                </a:lnTo>
                <a:lnTo>
                  <a:pt x="1615084" y="2857525"/>
                </a:lnTo>
                <a:lnTo>
                  <a:pt x="1646135" y="2827223"/>
                </a:lnTo>
                <a:lnTo>
                  <a:pt x="1675739" y="2795486"/>
                </a:lnTo>
                <a:lnTo>
                  <a:pt x="1703844" y="2762364"/>
                </a:lnTo>
                <a:lnTo>
                  <a:pt x="1730375" y="2727896"/>
                </a:lnTo>
                <a:lnTo>
                  <a:pt x="1755267" y="2692133"/>
                </a:lnTo>
                <a:lnTo>
                  <a:pt x="1778457" y="2655100"/>
                </a:lnTo>
                <a:lnTo>
                  <a:pt x="1799869" y="2616847"/>
                </a:lnTo>
                <a:lnTo>
                  <a:pt x="1819465" y="2577414"/>
                </a:lnTo>
                <a:lnTo>
                  <a:pt x="1837156" y="2536850"/>
                </a:lnTo>
                <a:lnTo>
                  <a:pt x="1852891" y="2495181"/>
                </a:lnTo>
                <a:lnTo>
                  <a:pt x="1866607" y="2452471"/>
                </a:lnTo>
                <a:lnTo>
                  <a:pt x="1878241" y="2408758"/>
                </a:lnTo>
                <a:lnTo>
                  <a:pt x="1887702" y="2364067"/>
                </a:lnTo>
                <a:lnTo>
                  <a:pt x="1894967" y="2318461"/>
                </a:lnTo>
                <a:lnTo>
                  <a:pt x="1899932" y="2271966"/>
                </a:lnTo>
                <a:lnTo>
                  <a:pt x="1902561" y="2224633"/>
                </a:lnTo>
                <a:lnTo>
                  <a:pt x="1902777" y="2176500"/>
                </a:lnTo>
                <a:close/>
              </a:path>
            </a:pathLst>
          </a:custGeom>
          <a:solidFill>
            <a:srgbClr val="D1E3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47589" y="2408479"/>
            <a:ext cx="3836035" cy="6394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1136015" algn="l"/>
              </a:tabLst>
            </a:pPr>
            <a:r>
              <a:rPr sz="4000" b="1" i="1" spc="-45" dirty="0">
                <a:solidFill>
                  <a:srgbClr val="D1E3DF"/>
                </a:solidFill>
                <a:latin typeface="Calibri"/>
                <a:cs typeface="Calibri"/>
              </a:rPr>
              <a:t>W</a:t>
            </a:r>
            <a:r>
              <a:rPr sz="4000" b="1" i="1" spc="-229" dirty="0">
                <a:solidFill>
                  <a:srgbClr val="D1E3DF"/>
                </a:solidFill>
                <a:latin typeface="Calibri"/>
                <a:cs typeface="Calibri"/>
              </a:rPr>
              <a:t> </a:t>
            </a:r>
            <a:r>
              <a:rPr sz="4000" b="1" i="1" spc="160" dirty="0">
                <a:solidFill>
                  <a:srgbClr val="D1E3DF"/>
                </a:solidFill>
                <a:latin typeface="Calibri"/>
                <a:cs typeface="Calibri"/>
              </a:rPr>
              <a:t>E</a:t>
            </a:r>
            <a:r>
              <a:rPr sz="4000" b="1" i="1" dirty="0">
                <a:solidFill>
                  <a:srgbClr val="D1E3DF"/>
                </a:solidFill>
                <a:latin typeface="Calibri"/>
                <a:cs typeface="Calibri"/>
              </a:rPr>
              <a:t>	</a:t>
            </a:r>
            <a:r>
              <a:rPr sz="4000" b="1" i="1" spc="260" dirty="0">
                <a:solidFill>
                  <a:srgbClr val="D1E3DF"/>
                </a:solidFill>
                <a:latin typeface="Calibri"/>
                <a:cs typeface="Calibri"/>
              </a:rPr>
              <a:t>S</a:t>
            </a:r>
            <a:r>
              <a:rPr sz="4000" b="1" i="1" spc="-235" dirty="0">
                <a:solidFill>
                  <a:srgbClr val="D1E3DF"/>
                </a:solidFill>
                <a:latin typeface="Calibri"/>
                <a:cs typeface="Calibri"/>
              </a:rPr>
              <a:t> </a:t>
            </a:r>
            <a:r>
              <a:rPr sz="4000" b="1" i="1" spc="155" dirty="0">
                <a:solidFill>
                  <a:srgbClr val="D1E3DF"/>
                </a:solidFill>
                <a:latin typeface="Calibri"/>
                <a:cs typeface="Calibri"/>
              </a:rPr>
              <a:t>U</a:t>
            </a:r>
            <a:r>
              <a:rPr sz="4000" b="1" i="1" spc="-235" dirty="0">
                <a:solidFill>
                  <a:srgbClr val="D1E3DF"/>
                </a:solidFill>
                <a:latin typeface="Calibri"/>
                <a:cs typeface="Calibri"/>
              </a:rPr>
              <a:t> </a:t>
            </a:r>
            <a:r>
              <a:rPr sz="4000" b="1" i="1" spc="190" dirty="0">
                <a:solidFill>
                  <a:srgbClr val="D1E3DF"/>
                </a:solidFill>
                <a:latin typeface="Calibri"/>
                <a:cs typeface="Calibri"/>
              </a:rPr>
              <a:t>P</a:t>
            </a:r>
            <a:r>
              <a:rPr sz="4000" b="1" i="1" spc="-235" dirty="0">
                <a:solidFill>
                  <a:srgbClr val="D1E3DF"/>
                </a:solidFill>
                <a:latin typeface="Calibri"/>
                <a:cs typeface="Calibri"/>
              </a:rPr>
              <a:t> </a:t>
            </a:r>
            <a:r>
              <a:rPr sz="4000" b="1" i="1" spc="190" dirty="0">
                <a:solidFill>
                  <a:srgbClr val="D1E3DF"/>
                </a:solidFill>
                <a:latin typeface="Calibri"/>
                <a:cs typeface="Calibri"/>
              </a:rPr>
              <a:t>P</a:t>
            </a:r>
            <a:r>
              <a:rPr sz="4000" b="1" i="1" spc="-235" dirty="0">
                <a:solidFill>
                  <a:srgbClr val="D1E3DF"/>
                </a:solidFill>
                <a:latin typeface="Calibri"/>
                <a:cs typeface="Calibri"/>
              </a:rPr>
              <a:t> </a:t>
            </a:r>
            <a:r>
              <a:rPr sz="4000" b="1" i="1" spc="240" dirty="0">
                <a:solidFill>
                  <a:srgbClr val="D1E3DF"/>
                </a:solidFill>
                <a:latin typeface="Calibri"/>
                <a:cs typeface="Calibri"/>
              </a:rPr>
              <a:t>O</a:t>
            </a:r>
            <a:r>
              <a:rPr sz="4000" b="1" i="1" spc="-229" dirty="0">
                <a:solidFill>
                  <a:srgbClr val="D1E3DF"/>
                </a:solidFill>
                <a:latin typeface="Calibri"/>
                <a:cs typeface="Calibri"/>
              </a:rPr>
              <a:t> </a:t>
            </a:r>
            <a:r>
              <a:rPr sz="4000" b="1" i="1" spc="180" dirty="0">
                <a:solidFill>
                  <a:srgbClr val="D1E3DF"/>
                </a:solidFill>
                <a:latin typeface="Calibri"/>
                <a:cs typeface="Calibri"/>
              </a:rPr>
              <a:t>R</a:t>
            </a:r>
            <a:r>
              <a:rPr sz="4000" b="1" i="1" spc="-235" dirty="0">
                <a:solidFill>
                  <a:srgbClr val="D1E3DF"/>
                </a:solidFill>
                <a:latin typeface="Calibri"/>
                <a:cs typeface="Calibri"/>
              </a:rPr>
              <a:t> </a:t>
            </a:r>
            <a:r>
              <a:rPr sz="4000" b="1" i="1" spc="85" dirty="0">
                <a:solidFill>
                  <a:srgbClr val="D1E3DF"/>
                </a:solidFill>
                <a:latin typeface="Calibri"/>
                <a:cs typeface="Calibri"/>
              </a:rPr>
              <a:t>T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7589" y="9422360"/>
            <a:ext cx="6686550" cy="5226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50" dirty="0">
                <a:solidFill>
                  <a:srgbClr val="D1E3DF"/>
                </a:solidFill>
                <a:latin typeface="Lucida Sans"/>
                <a:cs typeface="Lucida Sans"/>
              </a:rPr>
              <a:t>w</a:t>
            </a:r>
            <a:r>
              <a:rPr sz="3250" spc="-470" dirty="0">
                <a:solidFill>
                  <a:srgbClr val="D1E3DF"/>
                </a:solidFill>
                <a:latin typeface="Lucida Sans"/>
                <a:cs typeface="Lucida Sans"/>
              </a:rPr>
              <a:t> </a:t>
            </a:r>
            <a:r>
              <a:rPr sz="3250" dirty="0">
                <a:solidFill>
                  <a:srgbClr val="D1E3DF"/>
                </a:solidFill>
                <a:latin typeface="Lucida Sans"/>
                <a:cs typeface="Lucida Sans"/>
              </a:rPr>
              <a:t>w</a:t>
            </a:r>
            <a:r>
              <a:rPr sz="3250" spc="-465" dirty="0">
                <a:solidFill>
                  <a:srgbClr val="D1E3DF"/>
                </a:solidFill>
                <a:latin typeface="Lucida Sans"/>
                <a:cs typeface="Lucida Sans"/>
              </a:rPr>
              <a:t> </a:t>
            </a:r>
            <a:r>
              <a:rPr sz="3250" dirty="0">
                <a:solidFill>
                  <a:srgbClr val="D1E3DF"/>
                </a:solidFill>
                <a:latin typeface="Lucida Sans"/>
                <a:cs typeface="Lucida Sans"/>
              </a:rPr>
              <a:t>w</a:t>
            </a:r>
            <a:r>
              <a:rPr sz="3250" spc="-465" dirty="0">
                <a:solidFill>
                  <a:srgbClr val="D1E3DF"/>
                </a:solidFill>
                <a:latin typeface="Lucida Sans"/>
                <a:cs typeface="Lucida Sans"/>
              </a:rPr>
              <a:t> </a:t>
            </a:r>
            <a:r>
              <a:rPr sz="3250" spc="-170" dirty="0">
                <a:solidFill>
                  <a:srgbClr val="D1E3DF"/>
                </a:solidFill>
                <a:latin typeface="Lucida Sans"/>
                <a:cs typeface="Lucida Sans"/>
              </a:rPr>
              <a:t>.</a:t>
            </a:r>
            <a:r>
              <a:rPr sz="3250" spc="-465" dirty="0">
                <a:solidFill>
                  <a:srgbClr val="D1E3DF"/>
                </a:solidFill>
                <a:latin typeface="Lucida Sans"/>
                <a:cs typeface="Lucida Sans"/>
              </a:rPr>
              <a:t> </a:t>
            </a:r>
            <a:r>
              <a:rPr sz="3250" spc="-30" dirty="0">
                <a:solidFill>
                  <a:srgbClr val="D1E3DF"/>
                </a:solidFill>
                <a:latin typeface="Lucida Sans"/>
                <a:cs typeface="Lucida Sans"/>
              </a:rPr>
              <a:t>h</a:t>
            </a:r>
            <a:r>
              <a:rPr sz="3250" spc="-470" dirty="0">
                <a:solidFill>
                  <a:srgbClr val="D1E3DF"/>
                </a:solidFill>
                <a:latin typeface="Lucida Sans"/>
                <a:cs typeface="Lucida Sans"/>
              </a:rPr>
              <a:t> </a:t>
            </a:r>
            <a:r>
              <a:rPr sz="3250" spc="-75" dirty="0">
                <a:solidFill>
                  <a:srgbClr val="D1E3DF"/>
                </a:solidFill>
                <a:latin typeface="Lucida Sans"/>
                <a:cs typeface="Lucida Sans"/>
              </a:rPr>
              <a:t>y</a:t>
            </a:r>
            <a:r>
              <a:rPr sz="3250" spc="-465" dirty="0">
                <a:solidFill>
                  <a:srgbClr val="D1E3DF"/>
                </a:solidFill>
                <a:latin typeface="Lucida Sans"/>
                <a:cs typeface="Lucida Sans"/>
              </a:rPr>
              <a:t> </a:t>
            </a:r>
            <a:r>
              <a:rPr sz="3250" spc="-70" dirty="0">
                <a:solidFill>
                  <a:srgbClr val="D1E3DF"/>
                </a:solidFill>
                <a:latin typeface="Lucida Sans"/>
                <a:cs typeface="Lucida Sans"/>
              </a:rPr>
              <a:t>d</a:t>
            </a:r>
            <a:r>
              <a:rPr sz="3250" spc="-465" dirty="0">
                <a:solidFill>
                  <a:srgbClr val="D1E3DF"/>
                </a:solidFill>
                <a:latin typeface="Lucida Sans"/>
                <a:cs typeface="Lucida Sans"/>
              </a:rPr>
              <a:t> </a:t>
            </a:r>
            <a:r>
              <a:rPr sz="3250" dirty="0">
                <a:solidFill>
                  <a:srgbClr val="D1E3DF"/>
                </a:solidFill>
                <a:latin typeface="Lucida Sans"/>
                <a:cs typeface="Lucida Sans"/>
              </a:rPr>
              <a:t>r</a:t>
            </a:r>
            <a:r>
              <a:rPr sz="3250" spc="-465" dirty="0">
                <a:solidFill>
                  <a:srgbClr val="D1E3DF"/>
                </a:solidFill>
                <a:latin typeface="Lucida Sans"/>
                <a:cs typeface="Lucida Sans"/>
              </a:rPr>
              <a:t> </a:t>
            </a:r>
            <a:r>
              <a:rPr sz="3250" spc="-45" dirty="0">
                <a:solidFill>
                  <a:srgbClr val="D1E3DF"/>
                </a:solidFill>
                <a:latin typeface="Lucida Sans"/>
                <a:cs typeface="Lucida Sans"/>
              </a:rPr>
              <a:t>o</a:t>
            </a:r>
            <a:r>
              <a:rPr sz="3250" spc="-470" dirty="0">
                <a:solidFill>
                  <a:srgbClr val="D1E3DF"/>
                </a:solidFill>
                <a:latin typeface="Lucida Sans"/>
                <a:cs typeface="Lucida Sans"/>
              </a:rPr>
              <a:t> </a:t>
            </a:r>
            <a:r>
              <a:rPr sz="3250" spc="-105" dirty="0">
                <a:solidFill>
                  <a:srgbClr val="D1E3DF"/>
                </a:solidFill>
                <a:latin typeface="Lucida Sans"/>
                <a:cs typeface="Lucida Sans"/>
              </a:rPr>
              <a:t>f</a:t>
            </a:r>
            <a:r>
              <a:rPr sz="3250" spc="-465" dirty="0">
                <a:solidFill>
                  <a:srgbClr val="D1E3DF"/>
                </a:solidFill>
                <a:latin typeface="Lucida Sans"/>
                <a:cs typeface="Lucida Sans"/>
              </a:rPr>
              <a:t> </a:t>
            </a:r>
            <a:r>
              <a:rPr sz="3250" spc="-45" dirty="0">
                <a:solidFill>
                  <a:srgbClr val="D1E3DF"/>
                </a:solidFill>
                <a:latin typeface="Lucida Sans"/>
                <a:cs typeface="Lucida Sans"/>
              </a:rPr>
              <a:t>o</a:t>
            </a:r>
            <a:r>
              <a:rPr sz="3250" spc="-465" dirty="0">
                <a:solidFill>
                  <a:srgbClr val="D1E3DF"/>
                </a:solidFill>
                <a:latin typeface="Lucida Sans"/>
                <a:cs typeface="Lucida Sans"/>
              </a:rPr>
              <a:t> </a:t>
            </a:r>
            <a:r>
              <a:rPr sz="3250" spc="-30" dirty="0">
                <a:solidFill>
                  <a:srgbClr val="D1E3DF"/>
                </a:solidFill>
                <a:latin typeface="Lucida Sans"/>
                <a:cs typeface="Lucida Sans"/>
              </a:rPr>
              <a:t>u</a:t>
            </a:r>
            <a:r>
              <a:rPr sz="3250" spc="-465" dirty="0">
                <a:solidFill>
                  <a:srgbClr val="D1E3DF"/>
                </a:solidFill>
                <a:latin typeface="Lucida Sans"/>
                <a:cs typeface="Lucida Sans"/>
              </a:rPr>
              <a:t> </a:t>
            </a:r>
            <a:r>
              <a:rPr sz="3250" spc="-30" dirty="0">
                <a:solidFill>
                  <a:srgbClr val="D1E3DF"/>
                </a:solidFill>
                <a:latin typeface="Lucida Sans"/>
                <a:cs typeface="Lucida Sans"/>
              </a:rPr>
              <a:t>n</a:t>
            </a:r>
            <a:r>
              <a:rPr sz="3250" spc="-470" dirty="0">
                <a:solidFill>
                  <a:srgbClr val="D1E3DF"/>
                </a:solidFill>
                <a:latin typeface="Lucida Sans"/>
                <a:cs typeface="Lucida Sans"/>
              </a:rPr>
              <a:t> </a:t>
            </a:r>
            <a:r>
              <a:rPr sz="3250" spc="-70" dirty="0">
                <a:solidFill>
                  <a:srgbClr val="D1E3DF"/>
                </a:solidFill>
                <a:latin typeface="Lucida Sans"/>
                <a:cs typeface="Lucida Sans"/>
              </a:rPr>
              <a:t>d</a:t>
            </a:r>
            <a:r>
              <a:rPr sz="3250" spc="-465" dirty="0">
                <a:solidFill>
                  <a:srgbClr val="D1E3DF"/>
                </a:solidFill>
                <a:latin typeface="Lucida Sans"/>
                <a:cs typeface="Lucida Sans"/>
              </a:rPr>
              <a:t> </a:t>
            </a:r>
            <a:r>
              <a:rPr sz="3250" dirty="0">
                <a:solidFill>
                  <a:srgbClr val="D1E3DF"/>
                </a:solidFill>
                <a:latin typeface="Lucida Sans"/>
                <a:cs typeface="Lucida Sans"/>
              </a:rPr>
              <a:t>a</a:t>
            </a:r>
            <a:r>
              <a:rPr sz="3250" spc="-465" dirty="0">
                <a:solidFill>
                  <a:srgbClr val="D1E3DF"/>
                </a:solidFill>
                <a:latin typeface="Lucida Sans"/>
                <a:cs typeface="Lucida Sans"/>
              </a:rPr>
              <a:t> </a:t>
            </a:r>
            <a:r>
              <a:rPr sz="3250" spc="-80" dirty="0">
                <a:solidFill>
                  <a:srgbClr val="D1E3DF"/>
                </a:solidFill>
                <a:latin typeface="Lucida Sans"/>
                <a:cs typeface="Lucida Sans"/>
              </a:rPr>
              <a:t>t</a:t>
            </a:r>
            <a:r>
              <a:rPr sz="3250" spc="-465" dirty="0">
                <a:solidFill>
                  <a:srgbClr val="D1E3DF"/>
                </a:solidFill>
                <a:latin typeface="Lucida Sans"/>
                <a:cs typeface="Lucida Sans"/>
              </a:rPr>
              <a:t> </a:t>
            </a:r>
            <a:r>
              <a:rPr sz="3250" spc="-130" dirty="0">
                <a:solidFill>
                  <a:srgbClr val="D1E3DF"/>
                </a:solidFill>
                <a:latin typeface="Lucida Sans"/>
                <a:cs typeface="Lucida Sans"/>
              </a:rPr>
              <a:t>i</a:t>
            </a:r>
            <a:r>
              <a:rPr sz="3250" spc="-465" dirty="0">
                <a:solidFill>
                  <a:srgbClr val="D1E3DF"/>
                </a:solidFill>
                <a:latin typeface="Lucida Sans"/>
                <a:cs typeface="Lucida Sans"/>
              </a:rPr>
              <a:t> </a:t>
            </a:r>
            <a:r>
              <a:rPr sz="3250" spc="-45" dirty="0">
                <a:solidFill>
                  <a:srgbClr val="D1E3DF"/>
                </a:solidFill>
                <a:latin typeface="Lucida Sans"/>
                <a:cs typeface="Lucida Sans"/>
              </a:rPr>
              <a:t>o</a:t>
            </a:r>
            <a:r>
              <a:rPr sz="3250" spc="-470" dirty="0">
                <a:solidFill>
                  <a:srgbClr val="D1E3DF"/>
                </a:solidFill>
                <a:latin typeface="Lucida Sans"/>
                <a:cs typeface="Lucida Sans"/>
              </a:rPr>
              <a:t> </a:t>
            </a:r>
            <a:r>
              <a:rPr sz="3250" spc="-30" dirty="0">
                <a:solidFill>
                  <a:srgbClr val="D1E3DF"/>
                </a:solidFill>
                <a:latin typeface="Lucida Sans"/>
                <a:cs typeface="Lucida Sans"/>
              </a:rPr>
              <a:t>n</a:t>
            </a:r>
            <a:r>
              <a:rPr sz="3250" spc="-465" dirty="0">
                <a:solidFill>
                  <a:srgbClr val="D1E3DF"/>
                </a:solidFill>
                <a:latin typeface="Lucida Sans"/>
                <a:cs typeface="Lucida Sans"/>
              </a:rPr>
              <a:t> </a:t>
            </a:r>
            <a:r>
              <a:rPr sz="3250" spc="-170" dirty="0">
                <a:solidFill>
                  <a:srgbClr val="D1E3DF"/>
                </a:solidFill>
                <a:latin typeface="Lucida Sans"/>
                <a:cs typeface="Lucida Sans"/>
              </a:rPr>
              <a:t>.</a:t>
            </a:r>
            <a:r>
              <a:rPr sz="3250" spc="-465" dirty="0">
                <a:solidFill>
                  <a:srgbClr val="D1E3DF"/>
                </a:solidFill>
                <a:latin typeface="Lucida Sans"/>
                <a:cs typeface="Lucida Sans"/>
              </a:rPr>
              <a:t> </a:t>
            </a:r>
            <a:r>
              <a:rPr sz="3250" spc="-45" dirty="0">
                <a:solidFill>
                  <a:srgbClr val="D1E3DF"/>
                </a:solidFill>
                <a:latin typeface="Lucida Sans"/>
                <a:cs typeface="Lucida Sans"/>
              </a:rPr>
              <a:t>o</a:t>
            </a:r>
            <a:r>
              <a:rPr sz="3250" spc="-465" dirty="0">
                <a:solidFill>
                  <a:srgbClr val="D1E3DF"/>
                </a:solidFill>
                <a:latin typeface="Lucida Sans"/>
                <a:cs typeface="Lucida Sans"/>
              </a:rPr>
              <a:t> </a:t>
            </a:r>
            <a:r>
              <a:rPr sz="3250" dirty="0">
                <a:solidFill>
                  <a:srgbClr val="D1E3DF"/>
                </a:solidFill>
                <a:latin typeface="Lucida Sans"/>
                <a:cs typeface="Lucida Sans"/>
              </a:rPr>
              <a:t>r</a:t>
            </a:r>
            <a:r>
              <a:rPr sz="3250" spc="-470" dirty="0">
                <a:solidFill>
                  <a:srgbClr val="D1E3DF"/>
                </a:solidFill>
                <a:latin typeface="Lucida Sans"/>
                <a:cs typeface="Lucida Sans"/>
              </a:rPr>
              <a:t> </a:t>
            </a:r>
            <a:r>
              <a:rPr sz="3250" spc="-50" dirty="0">
                <a:solidFill>
                  <a:srgbClr val="D1E3DF"/>
                </a:solidFill>
                <a:latin typeface="Lucida Sans"/>
                <a:cs typeface="Lucida Sans"/>
              </a:rPr>
              <a:t>g</a:t>
            </a:r>
            <a:endParaRPr sz="3250">
              <a:latin typeface="Lucida Sans"/>
              <a:cs typeface="Lucida San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442573" y="9669951"/>
            <a:ext cx="4715510" cy="3124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50" spc="-25" dirty="0">
                <a:solidFill>
                  <a:srgbClr val="D1E3DF"/>
                </a:solidFill>
                <a:latin typeface="Lucida Sans"/>
                <a:cs typeface="Lucida Sans"/>
              </a:rPr>
              <a:t>Duke</a:t>
            </a:r>
            <a:r>
              <a:rPr sz="1850" spc="-110" dirty="0">
                <a:solidFill>
                  <a:srgbClr val="D1E3DF"/>
                </a:solidFill>
                <a:latin typeface="Lucida Sans"/>
                <a:cs typeface="Lucida Sans"/>
              </a:rPr>
              <a:t> </a:t>
            </a:r>
            <a:r>
              <a:rPr sz="1850" spc="-20" dirty="0">
                <a:solidFill>
                  <a:srgbClr val="D1E3DF"/>
                </a:solidFill>
                <a:latin typeface="Lucida Sans"/>
                <a:cs typeface="Lucida Sans"/>
              </a:rPr>
              <a:t>Energy's</a:t>
            </a:r>
            <a:r>
              <a:rPr sz="1850" spc="-105" dirty="0">
                <a:solidFill>
                  <a:srgbClr val="D1E3DF"/>
                </a:solidFill>
                <a:latin typeface="Lucida Sans"/>
                <a:cs typeface="Lucida Sans"/>
              </a:rPr>
              <a:t> </a:t>
            </a:r>
            <a:r>
              <a:rPr sz="1850" spc="-20" dirty="0">
                <a:solidFill>
                  <a:srgbClr val="D1E3DF"/>
                </a:solidFill>
                <a:latin typeface="Lucida Sans"/>
                <a:cs typeface="Lucida Sans"/>
              </a:rPr>
              <a:t>Cowans</a:t>
            </a:r>
            <a:r>
              <a:rPr sz="1850" spc="-105" dirty="0">
                <a:solidFill>
                  <a:srgbClr val="D1E3DF"/>
                </a:solidFill>
                <a:latin typeface="Lucida Sans"/>
                <a:cs typeface="Lucida Sans"/>
              </a:rPr>
              <a:t> </a:t>
            </a:r>
            <a:r>
              <a:rPr sz="1850" spc="-35" dirty="0">
                <a:solidFill>
                  <a:srgbClr val="D1E3DF"/>
                </a:solidFill>
                <a:latin typeface="Lucida Sans"/>
                <a:cs typeface="Lucida Sans"/>
              </a:rPr>
              <a:t>Ford,</a:t>
            </a:r>
            <a:r>
              <a:rPr sz="1850" spc="-105" dirty="0">
                <a:solidFill>
                  <a:srgbClr val="D1E3DF"/>
                </a:solidFill>
                <a:latin typeface="Lucida Sans"/>
                <a:cs typeface="Lucida Sans"/>
              </a:rPr>
              <a:t> </a:t>
            </a:r>
            <a:r>
              <a:rPr sz="1850" spc="-35" dirty="0">
                <a:solidFill>
                  <a:srgbClr val="D1E3DF"/>
                </a:solidFill>
                <a:latin typeface="Lucida Sans"/>
                <a:cs typeface="Lucida Sans"/>
              </a:rPr>
              <a:t>Charlotte,</a:t>
            </a:r>
            <a:r>
              <a:rPr sz="1850" spc="-105" dirty="0">
                <a:solidFill>
                  <a:srgbClr val="D1E3DF"/>
                </a:solidFill>
                <a:latin typeface="Lucida Sans"/>
                <a:cs typeface="Lucida Sans"/>
              </a:rPr>
              <a:t> </a:t>
            </a:r>
            <a:r>
              <a:rPr sz="1850" spc="-25" dirty="0">
                <a:solidFill>
                  <a:srgbClr val="D1E3DF"/>
                </a:solidFill>
                <a:latin typeface="Lucida Sans"/>
                <a:cs typeface="Lucida Sans"/>
              </a:rPr>
              <a:t>NC</a:t>
            </a:r>
            <a:endParaRPr sz="1850">
              <a:latin typeface="Lucida Sans"/>
              <a:cs typeface="Lucida Sans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253355">
              <a:lnSpc>
                <a:spcPct val="113999"/>
              </a:lnSpc>
              <a:spcBef>
                <a:spcPts val="90"/>
              </a:spcBef>
            </a:pPr>
            <a:r>
              <a:rPr spc="-430" dirty="0"/>
              <a:t>R</a:t>
            </a:r>
            <a:r>
              <a:rPr spc="-705" dirty="0"/>
              <a:t> </a:t>
            </a:r>
            <a:r>
              <a:rPr spc="-580" dirty="0"/>
              <a:t>E</a:t>
            </a:r>
            <a:r>
              <a:rPr spc="-700" dirty="0"/>
              <a:t> </a:t>
            </a:r>
            <a:r>
              <a:rPr spc="-635" dirty="0"/>
              <a:t>S</a:t>
            </a:r>
            <a:r>
              <a:rPr spc="-700" dirty="0"/>
              <a:t> </a:t>
            </a:r>
            <a:r>
              <a:rPr spc="-345" dirty="0"/>
              <a:t>P</a:t>
            </a:r>
            <a:r>
              <a:rPr spc="-700" dirty="0"/>
              <a:t> </a:t>
            </a:r>
            <a:r>
              <a:rPr spc="-130" dirty="0"/>
              <a:t>O</a:t>
            </a:r>
            <a:r>
              <a:rPr spc="-700" dirty="0"/>
              <a:t> </a:t>
            </a:r>
            <a:r>
              <a:rPr spc="-70" dirty="0"/>
              <a:t>N</a:t>
            </a:r>
            <a:r>
              <a:rPr spc="-705" dirty="0"/>
              <a:t> </a:t>
            </a:r>
            <a:r>
              <a:rPr spc="-635" dirty="0"/>
              <a:t>S</a:t>
            </a:r>
            <a:r>
              <a:rPr spc="-700" dirty="0"/>
              <a:t> </a:t>
            </a:r>
            <a:r>
              <a:rPr spc="-220" dirty="0"/>
              <a:t>I</a:t>
            </a:r>
            <a:r>
              <a:rPr spc="-700" dirty="0"/>
              <a:t> </a:t>
            </a:r>
            <a:r>
              <a:rPr spc="-370" dirty="0"/>
              <a:t>B</a:t>
            </a:r>
            <a:r>
              <a:rPr spc="-700" dirty="0"/>
              <a:t> </a:t>
            </a:r>
            <a:r>
              <a:rPr spc="-370" dirty="0"/>
              <a:t>L</a:t>
            </a:r>
            <a:r>
              <a:rPr spc="-700" dirty="0"/>
              <a:t> </a:t>
            </a:r>
            <a:r>
              <a:rPr spc="-630" dirty="0"/>
              <a:t>E </a:t>
            </a:r>
            <a:r>
              <a:rPr spc="-430" dirty="0"/>
              <a:t>R</a:t>
            </a:r>
            <a:r>
              <a:rPr spc="-705" dirty="0"/>
              <a:t> </a:t>
            </a:r>
            <a:r>
              <a:rPr spc="-580" dirty="0"/>
              <a:t>E</a:t>
            </a:r>
            <a:r>
              <a:rPr spc="-700" dirty="0"/>
              <a:t> </a:t>
            </a:r>
            <a:r>
              <a:rPr spc="-635" dirty="0"/>
              <a:t>S</a:t>
            </a:r>
            <a:r>
              <a:rPr spc="-700" dirty="0"/>
              <a:t> </a:t>
            </a:r>
            <a:r>
              <a:rPr spc="-220" dirty="0"/>
              <a:t>I</a:t>
            </a:r>
            <a:r>
              <a:rPr spc="-700" dirty="0"/>
              <a:t> </a:t>
            </a:r>
            <a:r>
              <a:rPr spc="-370" dirty="0"/>
              <a:t>L</a:t>
            </a:r>
            <a:r>
              <a:rPr spc="-700" dirty="0"/>
              <a:t> </a:t>
            </a:r>
            <a:r>
              <a:rPr spc="-220" dirty="0"/>
              <a:t>I</a:t>
            </a:r>
            <a:r>
              <a:rPr spc="-700" dirty="0"/>
              <a:t> </a:t>
            </a:r>
            <a:r>
              <a:rPr spc="-580" dirty="0"/>
              <a:t>E</a:t>
            </a:r>
            <a:r>
              <a:rPr spc="-700" dirty="0"/>
              <a:t> </a:t>
            </a:r>
            <a:r>
              <a:rPr spc="-70" dirty="0"/>
              <a:t>N</a:t>
            </a:r>
            <a:r>
              <a:rPr spc="-705" dirty="0"/>
              <a:t> </a:t>
            </a:r>
            <a:r>
              <a:rPr spc="-580" dirty="0"/>
              <a:t>T</a:t>
            </a:r>
          </a:p>
          <a:p>
            <a:pPr marL="12700">
              <a:lnSpc>
                <a:spcPct val="100000"/>
              </a:lnSpc>
              <a:spcBef>
                <a:spcPts val="615"/>
              </a:spcBef>
              <a:tabLst>
                <a:tab pos="2053589" algn="l"/>
              </a:tabLst>
            </a:pPr>
            <a:r>
              <a:rPr spc="-515" dirty="0"/>
              <a:t>C</a:t>
            </a:r>
            <a:r>
              <a:rPr spc="-705" dirty="0"/>
              <a:t> </a:t>
            </a:r>
            <a:r>
              <a:rPr spc="-370" dirty="0"/>
              <a:t>L</a:t>
            </a:r>
            <a:r>
              <a:rPr spc="-700" dirty="0"/>
              <a:t> </a:t>
            </a:r>
            <a:r>
              <a:rPr spc="-580" dirty="0"/>
              <a:t>E</a:t>
            </a:r>
            <a:r>
              <a:rPr spc="-705" dirty="0"/>
              <a:t> </a:t>
            </a:r>
            <a:r>
              <a:rPr spc="-315" dirty="0"/>
              <a:t>A</a:t>
            </a:r>
            <a:r>
              <a:rPr spc="-700" dirty="0"/>
              <a:t> </a:t>
            </a:r>
            <a:r>
              <a:rPr spc="-50" dirty="0"/>
              <a:t>N</a:t>
            </a:r>
            <a:r>
              <a:rPr dirty="0"/>
              <a:t>	</a:t>
            </a:r>
            <a:r>
              <a:rPr spc="-540" dirty="0"/>
              <a:t>&amp;</a:t>
            </a:r>
          </a:p>
          <a:p>
            <a:pPr marL="12700">
              <a:lnSpc>
                <a:spcPct val="100000"/>
              </a:lnSpc>
              <a:spcBef>
                <a:spcPts val="610"/>
              </a:spcBef>
              <a:tabLst>
                <a:tab pos="3616325" algn="l"/>
              </a:tabLst>
            </a:pPr>
            <a:r>
              <a:rPr spc="-430" dirty="0"/>
              <a:t>R</a:t>
            </a:r>
            <a:r>
              <a:rPr spc="-705" dirty="0"/>
              <a:t> </a:t>
            </a:r>
            <a:r>
              <a:rPr spc="-580" dirty="0"/>
              <a:t>E</a:t>
            </a:r>
            <a:r>
              <a:rPr spc="-700" dirty="0"/>
              <a:t> </a:t>
            </a:r>
            <a:r>
              <a:rPr spc="-70" dirty="0"/>
              <a:t>N</a:t>
            </a:r>
            <a:r>
              <a:rPr spc="-700" dirty="0"/>
              <a:t> </a:t>
            </a:r>
            <a:r>
              <a:rPr spc="-580" dirty="0"/>
              <a:t>E</a:t>
            </a:r>
            <a:r>
              <a:rPr spc="-705" dirty="0"/>
              <a:t> </a:t>
            </a:r>
            <a:r>
              <a:rPr spc="-114" dirty="0"/>
              <a:t>W</a:t>
            </a:r>
            <a:r>
              <a:rPr spc="-700" dirty="0"/>
              <a:t> </a:t>
            </a:r>
            <a:r>
              <a:rPr spc="-315" dirty="0"/>
              <a:t>A</a:t>
            </a:r>
            <a:r>
              <a:rPr spc="-700" dirty="0"/>
              <a:t> </a:t>
            </a:r>
            <a:r>
              <a:rPr spc="-370" dirty="0"/>
              <a:t>B</a:t>
            </a:r>
            <a:r>
              <a:rPr spc="-705" dirty="0"/>
              <a:t> </a:t>
            </a:r>
            <a:r>
              <a:rPr spc="-370" dirty="0"/>
              <a:t>L</a:t>
            </a:r>
            <a:r>
              <a:rPr spc="-700" dirty="0"/>
              <a:t> </a:t>
            </a:r>
            <a:r>
              <a:rPr spc="-640" dirty="0"/>
              <a:t>E</a:t>
            </a:r>
            <a:r>
              <a:rPr dirty="0"/>
              <a:t>	</a:t>
            </a:r>
            <a:r>
              <a:rPr spc="-580" dirty="0"/>
              <a:t>E</a:t>
            </a:r>
            <a:r>
              <a:rPr spc="-705" dirty="0"/>
              <a:t> </a:t>
            </a:r>
            <a:r>
              <a:rPr spc="-70" dirty="0"/>
              <a:t>N</a:t>
            </a:r>
            <a:r>
              <a:rPr spc="-700" dirty="0"/>
              <a:t> </a:t>
            </a:r>
            <a:r>
              <a:rPr spc="-580" dirty="0"/>
              <a:t>E</a:t>
            </a:r>
            <a:r>
              <a:rPr spc="-700" dirty="0"/>
              <a:t> </a:t>
            </a:r>
            <a:r>
              <a:rPr spc="-430" dirty="0"/>
              <a:t>R</a:t>
            </a:r>
            <a:r>
              <a:rPr spc="-705" dirty="0"/>
              <a:t> </a:t>
            </a:r>
            <a:r>
              <a:rPr spc="-400" dirty="0"/>
              <a:t>G</a:t>
            </a:r>
            <a:r>
              <a:rPr spc="-700" dirty="0"/>
              <a:t> </a:t>
            </a:r>
            <a:r>
              <a:rPr spc="-620" dirty="0"/>
              <a:t>Y</a:t>
            </a: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4350" dirty="0"/>
          </a:p>
          <a:p>
            <a:pPr marL="12700">
              <a:lnSpc>
                <a:spcPts val="4670"/>
              </a:lnSpc>
              <a:tabLst>
                <a:tab pos="3215640" algn="l"/>
              </a:tabLst>
            </a:pPr>
            <a:r>
              <a:rPr sz="4000" b="1" i="1" spc="135" dirty="0">
                <a:latin typeface="Calibri"/>
                <a:cs typeface="Calibri"/>
              </a:rPr>
              <a:t>T</a:t>
            </a:r>
            <a:r>
              <a:rPr sz="4000" b="1" i="1" spc="-225" dirty="0">
                <a:latin typeface="Calibri"/>
                <a:cs typeface="Calibri"/>
              </a:rPr>
              <a:t> </a:t>
            </a:r>
            <a:r>
              <a:rPr sz="4000" b="1" i="1" spc="275" dirty="0">
                <a:latin typeface="Calibri"/>
                <a:cs typeface="Calibri"/>
              </a:rPr>
              <a:t>H</a:t>
            </a:r>
            <a:r>
              <a:rPr sz="4000" b="1" i="1" spc="-225" dirty="0">
                <a:latin typeface="Calibri"/>
                <a:cs typeface="Calibri"/>
              </a:rPr>
              <a:t> </a:t>
            </a:r>
            <a:r>
              <a:rPr sz="4000" b="1" i="1" spc="180" dirty="0">
                <a:latin typeface="Calibri"/>
                <a:cs typeface="Calibri"/>
              </a:rPr>
              <a:t>R</a:t>
            </a:r>
            <a:r>
              <a:rPr sz="4000" b="1" i="1" spc="-220" dirty="0">
                <a:latin typeface="Calibri"/>
                <a:cs typeface="Calibri"/>
              </a:rPr>
              <a:t> </a:t>
            </a:r>
            <a:r>
              <a:rPr sz="4000" b="1" i="1" spc="240" dirty="0">
                <a:latin typeface="Calibri"/>
                <a:cs typeface="Calibri"/>
              </a:rPr>
              <a:t>O</a:t>
            </a:r>
            <a:r>
              <a:rPr sz="4000" b="1" i="1" spc="-225" dirty="0">
                <a:latin typeface="Calibri"/>
                <a:cs typeface="Calibri"/>
              </a:rPr>
              <a:t> </a:t>
            </a:r>
            <a:r>
              <a:rPr sz="4000" b="1" i="1" spc="155" dirty="0">
                <a:latin typeface="Calibri"/>
                <a:cs typeface="Calibri"/>
              </a:rPr>
              <a:t>U</a:t>
            </a:r>
            <a:r>
              <a:rPr sz="4000" b="1" i="1" spc="-220" dirty="0">
                <a:latin typeface="Calibri"/>
                <a:cs typeface="Calibri"/>
              </a:rPr>
              <a:t> </a:t>
            </a:r>
            <a:r>
              <a:rPr sz="4000" b="1" i="1" spc="225" dirty="0">
                <a:latin typeface="Calibri"/>
                <a:cs typeface="Calibri"/>
              </a:rPr>
              <a:t>G</a:t>
            </a:r>
            <a:r>
              <a:rPr sz="4000" b="1" i="1" spc="-225" dirty="0">
                <a:latin typeface="Calibri"/>
                <a:cs typeface="Calibri"/>
              </a:rPr>
              <a:t> </a:t>
            </a:r>
            <a:r>
              <a:rPr sz="4000" b="1" i="1" spc="225" dirty="0">
                <a:latin typeface="Calibri"/>
                <a:cs typeface="Calibri"/>
              </a:rPr>
              <a:t>H</a:t>
            </a:r>
            <a:r>
              <a:rPr sz="4000" b="1" i="1" dirty="0">
                <a:latin typeface="Calibri"/>
                <a:cs typeface="Calibri"/>
              </a:rPr>
              <a:t>	</a:t>
            </a:r>
            <a:r>
              <a:rPr sz="4000" b="1" i="1" spc="180" dirty="0">
                <a:latin typeface="Calibri"/>
                <a:cs typeface="Calibri"/>
              </a:rPr>
              <a:t>R</a:t>
            </a:r>
            <a:r>
              <a:rPr sz="4000" b="1" i="1" spc="-225" dirty="0">
                <a:latin typeface="Calibri"/>
                <a:cs typeface="Calibri"/>
              </a:rPr>
              <a:t> </a:t>
            </a:r>
            <a:r>
              <a:rPr sz="4000" b="1" i="1" spc="210" dirty="0">
                <a:latin typeface="Calibri"/>
                <a:cs typeface="Calibri"/>
              </a:rPr>
              <a:t>E</a:t>
            </a:r>
            <a:r>
              <a:rPr sz="4000" b="1" i="1" spc="-225" dirty="0">
                <a:latin typeface="Calibri"/>
                <a:cs typeface="Calibri"/>
              </a:rPr>
              <a:t> </a:t>
            </a:r>
            <a:r>
              <a:rPr sz="4000" b="1" i="1" spc="260" dirty="0">
                <a:latin typeface="Calibri"/>
                <a:cs typeface="Calibri"/>
              </a:rPr>
              <a:t>S</a:t>
            </a:r>
            <a:r>
              <a:rPr sz="4000" b="1" i="1" spc="-220" dirty="0">
                <a:latin typeface="Calibri"/>
                <a:cs typeface="Calibri"/>
              </a:rPr>
              <a:t> </a:t>
            </a:r>
            <a:r>
              <a:rPr sz="4000" b="1" i="1" spc="210" dirty="0">
                <a:latin typeface="Calibri"/>
                <a:cs typeface="Calibri"/>
              </a:rPr>
              <a:t>E</a:t>
            </a:r>
            <a:r>
              <a:rPr sz="4000" b="1" i="1" spc="-225" dirty="0">
                <a:latin typeface="Calibri"/>
                <a:cs typeface="Calibri"/>
              </a:rPr>
              <a:t> </a:t>
            </a:r>
            <a:r>
              <a:rPr sz="4000" b="1" i="1" spc="95" dirty="0">
                <a:latin typeface="Calibri"/>
                <a:cs typeface="Calibri"/>
              </a:rPr>
              <a:t>A</a:t>
            </a:r>
            <a:r>
              <a:rPr sz="4000" b="1" i="1" spc="-220" dirty="0">
                <a:latin typeface="Calibri"/>
                <a:cs typeface="Calibri"/>
              </a:rPr>
              <a:t> </a:t>
            </a:r>
            <a:r>
              <a:rPr sz="4000" b="1" i="1" spc="180" dirty="0">
                <a:latin typeface="Calibri"/>
                <a:cs typeface="Calibri"/>
              </a:rPr>
              <a:t>R</a:t>
            </a:r>
            <a:r>
              <a:rPr sz="4000" b="1" i="1" spc="-225" dirty="0">
                <a:latin typeface="Calibri"/>
                <a:cs typeface="Calibri"/>
              </a:rPr>
              <a:t> </a:t>
            </a:r>
            <a:r>
              <a:rPr sz="4000" b="1" i="1" spc="370" dirty="0">
                <a:latin typeface="Calibri"/>
                <a:cs typeface="Calibri"/>
              </a:rPr>
              <a:t>C</a:t>
            </a:r>
            <a:r>
              <a:rPr sz="4000" b="1" i="1" spc="-220" dirty="0">
                <a:latin typeface="Calibri"/>
                <a:cs typeface="Calibri"/>
              </a:rPr>
              <a:t> </a:t>
            </a:r>
            <a:r>
              <a:rPr sz="4000" b="1" i="1" spc="275" dirty="0">
                <a:latin typeface="Calibri"/>
                <a:cs typeface="Calibri"/>
              </a:rPr>
              <a:t>H</a:t>
            </a:r>
            <a:r>
              <a:rPr sz="4000" b="1" i="1" spc="-225" dirty="0">
                <a:latin typeface="Calibri"/>
                <a:cs typeface="Calibri"/>
              </a:rPr>
              <a:t> </a:t>
            </a:r>
            <a:r>
              <a:rPr sz="4000" b="1" i="1" spc="30" dirty="0">
                <a:latin typeface="Calibri"/>
                <a:cs typeface="Calibri"/>
              </a:rPr>
              <a:t>,</a:t>
            </a:r>
            <a:endParaRPr sz="4000" dirty="0">
              <a:latin typeface="Calibri"/>
              <a:cs typeface="Calibri"/>
            </a:endParaRPr>
          </a:p>
          <a:p>
            <a:pPr marL="12700" marR="5080">
              <a:lnSpc>
                <a:spcPts val="4540"/>
              </a:lnSpc>
              <a:spcBef>
                <a:spcPts val="240"/>
              </a:spcBef>
              <a:tabLst>
                <a:tab pos="3816350" algn="l"/>
                <a:tab pos="4704715" algn="l"/>
                <a:tab pos="5348605" algn="l"/>
              </a:tabLst>
            </a:pPr>
            <a:r>
              <a:rPr sz="4000" b="1" i="1" spc="210" dirty="0">
                <a:latin typeface="Calibri"/>
                <a:cs typeface="Calibri"/>
              </a:rPr>
              <a:t>E</a:t>
            </a:r>
            <a:r>
              <a:rPr sz="4000" b="1" i="1" spc="-225" dirty="0">
                <a:latin typeface="Calibri"/>
                <a:cs typeface="Calibri"/>
              </a:rPr>
              <a:t> </a:t>
            </a:r>
            <a:r>
              <a:rPr sz="4000" b="1" i="1" spc="200" dirty="0">
                <a:latin typeface="Calibri"/>
                <a:cs typeface="Calibri"/>
              </a:rPr>
              <a:t>D</a:t>
            </a:r>
            <a:r>
              <a:rPr sz="4000" b="1" i="1" spc="-220" dirty="0">
                <a:latin typeface="Calibri"/>
                <a:cs typeface="Calibri"/>
              </a:rPr>
              <a:t> </a:t>
            </a:r>
            <a:r>
              <a:rPr sz="4000" b="1" i="1" spc="155" dirty="0">
                <a:latin typeface="Calibri"/>
                <a:cs typeface="Calibri"/>
              </a:rPr>
              <a:t>U</a:t>
            </a:r>
            <a:r>
              <a:rPr sz="4000" b="1" i="1" spc="-225" dirty="0">
                <a:latin typeface="Calibri"/>
                <a:cs typeface="Calibri"/>
              </a:rPr>
              <a:t> </a:t>
            </a:r>
            <a:r>
              <a:rPr sz="4000" b="1" i="1" spc="370" dirty="0">
                <a:latin typeface="Calibri"/>
                <a:cs typeface="Calibri"/>
              </a:rPr>
              <a:t>C</a:t>
            </a:r>
            <a:r>
              <a:rPr sz="4000" b="1" i="1" spc="-220" dirty="0">
                <a:latin typeface="Calibri"/>
                <a:cs typeface="Calibri"/>
              </a:rPr>
              <a:t> </a:t>
            </a:r>
            <a:r>
              <a:rPr sz="4000" b="1" i="1" spc="95" dirty="0">
                <a:latin typeface="Calibri"/>
                <a:cs typeface="Calibri"/>
              </a:rPr>
              <a:t>A</a:t>
            </a:r>
            <a:r>
              <a:rPr sz="4000" b="1" i="1" spc="-220" dirty="0">
                <a:latin typeface="Calibri"/>
                <a:cs typeface="Calibri"/>
              </a:rPr>
              <a:t> </a:t>
            </a:r>
            <a:r>
              <a:rPr sz="4000" b="1" i="1" spc="135" dirty="0">
                <a:latin typeface="Calibri"/>
                <a:cs typeface="Calibri"/>
              </a:rPr>
              <a:t>T</a:t>
            </a:r>
            <a:r>
              <a:rPr sz="4000" b="1" i="1" spc="-225" dirty="0">
                <a:latin typeface="Calibri"/>
                <a:cs typeface="Calibri"/>
              </a:rPr>
              <a:t> </a:t>
            </a:r>
            <a:r>
              <a:rPr sz="4000" b="1" i="1" spc="910" dirty="0">
                <a:latin typeface="Calibri"/>
                <a:cs typeface="Calibri"/>
              </a:rPr>
              <a:t>I</a:t>
            </a:r>
            <a:r>
              <a:rPr sz="4000" b="1" i="1" spc="229" dirty="0">
                <a:latin typeface="Calibri"/>
                <a:cs typeface="Calibri"/>
              </a:rPr>
              <a:t>O</a:t>
            </a:r>
            <a:r>
              <a:rPr sz="4000" b="1" i="1" spc="-220" dirty="0">
                <a:latin typeface="Calibri"/>
                <a:cs typeface="Calibri"/>
              </a:rPr>
              <a:t> </a:t>
            </a:r>
            <a:r>
              <a:rPr sz="4000" b="1" i="1" spc="340" dirty="0">
                <a:latin typeface="Calibri"/>
                <a:cs typeface="Calibri"/>
              </a:rPr>
              <a:t>N</a:t>
            </a:r>
            <a:r>
              <a:rPr sz="4000" b="1" i="1" dirty="0">
                <a:latin typeface="Calibri"/>
                <a:cs typeface="Calibri"/>
              </a:rPr>
              <a:t>	</a:t>
            </a:r>
            <a:r>
              <a:rPr sz="4000" b="1" i="1" spc="95" dirty="0">
                <a:latin typeface="Calibri"/>
                <a:cs typeface="Calibri"/>
              </a:rPr>
              <a:t>A</a:t>
            </a:r>
            <a:r>
              <a:rPr sz="4000" b="1" i="1" spc="-225" dirty="0">
                <a:latin typeface="Calibri"/>
                <a:cs typeface="Calibri"/>
              </a:rPr>
              <a:t> </a:t>
            </a:r>
            <a:r>
              <a:rPr sz="4000" b="1" i="1" spc="390" dirty="0">
                <a:latin typeface="Calibri"/>
                <a:cs typeface="Calibri"/>
              </a:rPr>
              <a:t>N</a:t>
            </a:r>
            <a:r>
              <a:rPr sz="4000" b="1" i="1" spc="-220" dirty="0">
                <a:latin typeface="Calibri"/>
                <a:cs typeface="Calibri"/>
              </a:rPr>
              <a:t> </a:t>
            </a:r>
            <a:r>
              <a:rPr sz="4000" b="1" i="1" spc="150" dirty="0">
                <a:latin typeface="Calibri"/>
                <a:cs typeface="Calibri"/>
              </a:rPr>
              <a:t>D</a:t>
            </a:r>
            <a:r>
              <a:rPr sz="4000" b="1" i="1" dirty="0">
                <a:latin typeface="Calibri"/>
                <a:cs typeface="Calibri"/>
              </a:rPr>
              <a:t>	</a:t>
            </a:r>
            <a:r>
              <a:rPr sz="4000" b="1" i="1" spc="-45" dirty="0">
                <a:latin typeface="Calibri"/>
                <a:cs typeface="Calibri"/>
              </a:rPr>
              <a:t>W</a:t>
            </a:r>
            <a:r>
              <a:rPr sz="4000" b="1" i="1" spc="-225" dirty="0">
                <a:latin typeface="Calibri"/>
                <a:cs typeface="Calibri"/>
              </a:rPr>
              <a:t> </a:t>
            </a:r>
            <a:r>
              <a:rPr sz="4000" b="1" i="1" spc="240" dirty="0">
                <a:latin typeface="Calibri"/>
                <a:cs typeface="Calibri"/>
              </a:rPr>
              <a:t>O</a:t>
            </a:r>
            <a:r>
              <a:rPr sz="4000" b="1" i="1" spc="-220" dirty="0">
                <a:latin typeface="Calibri"/>
                <a:cs typeface="Calibri"/>
              </a:rPr>
              <a:t> </a:t>
            </a:r>
            <a:r>
              <a:rPr sz="4000" b="1" i="1" spc="180" dirty="0">
                <a:latin typeface="Calibri"/>
                <a:cs typeface="Calibri"/>
              </a:rPr>
              <a:t>R</a:t>
            </a:r>
            <a:r>
              <a:rPr sz="4000" b="1" i="1" spc="-225" dirty="0">
                <a:latin typeface="Calibri"/>
                <a:cs typeface="Calibri"/>
              </a:rPr>
              <a:t> </a:t>
            </a:r>
            <a:r>
              <a:rPr sz="4000" b="1" i="1" spc="260" dirty="0">
                <a:latin typeface="Calibri"/>
                <a:cs typeface="Calibri"/>
              </a:rPr>
              <a:t>K</a:t>
            </a:r>
            <a:r>
              <a:rPr sz="4000" b="1" i="1" spc="-220" dirty="0">
                <a:latin typeface="Calibri"/>
                <a:cs typeface="Calibri"/>
              </a:rPr>
              <a:t> </a:t>
            </a:r>
            <a:r>
              <a:rPr sz="4000" b="1" i="1" spc="290" dirty="0">
                <a:latin typeface="Calibri"/>
                <a:cs typeface="Calibri"/>
              </a:rPr>
              <a:t>F</a:t>
            </a:r>
            <a:r>
              <a:rPr sz="4000" b="1" i="1" spc="-225" dirty="0">
                <a:latin typeface="Calibri"/>
                <a:cs typeface="Calibri"/>
              </a:rPr>
              <a:t> </a:t>
            </a:r>
            <a:r>
              <a:rPr sz="4000" b="1" i="1" spc="240" dirty="0">
                <a:latin typeface="Calibri"/>
                <a:cs typeface="Calibri"/>
              </a:rPr>
              <a:t>O</a:t>
            </a:r>
            <a:r>
              <a:rPr sz="4000" b="1" i="1" spc="-220" dirty="0">
                <a:latin typeface="Calibri"/>
                <a:cs typeface="Calibri"/>
              </a:rPr>
              <a:t> </a:t>
            </a:r>
            <a:r>
              <a:rPr sz="4000" b="1" i="1" spc="180" dirty="0">
                <a:latin typeface="Calibri"/>
                <a:cs typeface="Calibri"/>
              </a:rPr>
              <a:t>R</a:t>
            </a:r>
            <a:r>
              <a:rPr sz="4000" b="1" i="1" spc="-225" dirty="0">
                <a:latin typeface="Calibri"/>
                <a:cs typeface="Calibri"/>
              </a:rPr>
              <a:t> </a:t>
            </a:r>
            <a:r>
              <a:rPr sz="4000" b="1" i="1" spc="370" dirty="0">
                <a:latin typeface="Calibri"/>
                <a:cs typeface="Calibri"/>
              </a:rPr>
              <a:t>C</a:t>
            </a:r>
            <a:r>
              <a:rPr sz="4000" b="1" i="1" spc="-225" dirty="0">
                <a:latin typeface="Calibri"/>
                <a:cs typeface="Calibri"/>
              </a:rPr>
              <a:t> </a:t>
            </a:r>
            <a:r>
              <a:rPr sz="4000" b="1" i="1" spc="160" dirty="0">
                <a:latin typeface="Calibri"/>
                <a:cs typeface="Calibri"/>
              </a:rPr>
              <a:t>E </a:t>
            </a:r>
            <a:r>
              <a:rPr sz="4000" b="1" i="1" spc="200" dirty="0">
                <a:latin typeface="Calibri"/>
                <a:cs typeface="Calibri"/>
              </a:rPr>
              <a:t>D</a:t>
            </a:r>
            <a:r>
              <a:rPr sz="4000" b="1" i="1" spc="-220" dirty="0">
                <a:latin typeface="Calibri"/>
                <a:cs typeface="Calibri"/>
              </a:rPr>
              <a:t> </a:t>
            </a:r>
            <a:r>
              <a:rPr sz="4000" b="1" i="1" spc="210" dirty="0">
                <a:latin typeface="Calibri"/>
                <a:cs typeface="Calibri"/>
              </a:rPr>
              <a:t>E</a:t>
            </a:r>
            <a:r>
              <a:rPr sz="4000" b="1" i="1" spc="-220" dirty="0">
                <a:latin typeface="Calibri"/>
                <a:cs typeface="Calibri"/>
              </a:rPr>
              <a:t> </a:t>
            </a:r>
            <a:r>
              <a:rPr sz="4000" b="1" i="1" dirty="0">
                <a:latin typeface="Calibri"/>
                <a:cs typeface="Calibri"/>
              </a:rPr>
              <a:t>V</a:t>
            </a:r>
            <a:r>
              <a:rPr sz="4000" b="1" i="1" spc="-215" dirty="0">
                <a:latin typeface="Calibri"/>
                <a:cs typeface="Calibri"/>
              </a:rPr>
              <a:t> </a:t>
            </a:r>
            <a:r>
              <a:rPr sz="4000" b="1" i="1" spc="210" dirty="0">
                <a:latin typeface="Calibri"/>
                <a:cs typeface="Calibri"/>
              </a:rPr>
              <a:t>E</a:t>
            </a:r>
            <a:r>
              <a:rPr sz="4000" b="1" i="1" spc="-220" dirty="0">
                <a:latin typeface="Calibri"/>
                <a:cs typeface="Calibri"/>
              </a:rPr>
              <a:t> </a:t>
            </a:r>
            <a:r>
              <a:rPr sz="4000" b="1" i="1" spc="990" dirty="0">
                <a:latin typeface="Calibri"/>
                <a:cs typeface="Calibri"/>
              </a:rPr>
              <a:t>L</a:t>
            </a:r>
            <a:r>
              <a:rPr sz="4000" b="1" i="1" spc="310" dirty="0">
                <a:latin typeface="Calibri"/>
                <a:cs typeface="Calibri"/>
              </a:rPr>
              <a:t>O</a:t>
            </a:r>
            <a:r>
              <a:rPr sz="4000" b="1" i="1" spc="-215" dirty="0">
                <a:latin typeface="Calibri"/>
                <a:cs typeface="Calibri"/>
              </a:rPr>
              <a:t> </a:t>
            </a:r>
            <a:r>
              <a:rPr sz="4000" b="1" i="1" spc="190" dirty="0">
                <a:latin typeface="Calibri"/>
                <a:cs typeface="Calibri"/>
              </a:rPr>
              <a:t>P</a:t>
            </a:r>
            <a:r>
              <a:rPr sz="4000" b="1" i="1" spc="-220" dirty="0">
                <a:latin typeface="Calibri"/>
                <a:cs typeface="Calibri"/>
              </a:rPr>
              <a:t> </a:t>
            </a:r>
            <a:r>
              <a:rPr sz="4000" b="1" i="1" dirty="0">
                <a:latin typeface="Calibri"/>
                <a:cs typeface="Calibri"/>
              </a:rPr>
              <a:t>M</a:t>
            </a:r>
            <a:r>
              <a:rPr sz="4000" b="1" i="1" spc="-215" dirty="0">
                <a:latin typeface="Calibri"/>
                <a:cs typeface="Calibri"/>
              </a:rPr>
              <a:t> </a:t>
            </a:r>
            <a:r>
              <a:rPr sz="4000" b="1" i="1" spc="210" dirty="0">
                <a:latin typeface="Calibri"/>
                <a:cs typeface="Calibri"/>
              </a:rPr>
              <a:t>E</a:t>
            </a:r>
            <a:r>
              <a:rPr sz="4000" b="1" i="1" spc="-220" dirty="0">
                <a:latin typeface="Calibri"/>
                <a:cs typeface="Calibri"/>
              </a:rPr>
              <a:t> </a:t>
            </a:r>
            <a:r>
              <a:rPr sz="4000" b="1" i="1" spc="390" dirty="0">
                <a:latin typeface="Calibri"/>
                <a:cs typeface="Calibri"/>
              </a:rPr>
              <a:t>N</a:t>
            </a:r>
            <a:r>
              <a:rPr sz="4000" b="1" i="1" spc="-215" dirty="0">
                <a:latin typeface="Calibri"/>
                <a:cs typeface="Calibri"/>
              </a:rPr>
              <a:t> </a:t>
            </a:r>
            <a:r>
              <a:rPr sz="4000" b="1" i="1" spc="85" dirty="0">
                <a:latin typeface="Calibri"/>
                <a:cs typeface="Calibri"/>
              </a:rPr>
              <a:t>T</a:t>
            </a:r>
            <a:r>
              <a:rPr sz="4000" b="1" i="1" dirty="0">
                <a:latin typeface="Calibri"/>
                <a:cs typeface="Calibri"/>
              </a:rPr>
              <a:t>	</a:t>
            </a:r>
            <a:r>
              <a:rPr sz="4000" b="1" i="1" spc="190" dirty="0">
                <a:latin typeface="Calibri"/>
                <a:cs typeface="Calibri"/>
              </a:rPr>
              <a:t>P</a:t>
            </a:r>
            <a:r>
              <a:rPr sz="4000" b="1" i="1" spc="-220" dirty="0">
                <a:latin typeface="Calibri"/>
                <a:cs typeface="Calibri"/>
              </a:rPr>
              <a:t> </a:t>
            </a:r>
            <a:r>
              <a:rPr sz="4000" b="1" i="1" spc="180" dirty="0">
                <a:latin typeface="Calibri"/>
                <a:cs typeface="Calibri"/>
              </a:rPr>
              <a:t>R</a:t>
            </a:r>
            <a:r>
              <a:rPr sz="4000" b="1" i="1" spc="-220" dirty="0">
                <a:latin typeface="Calibri"/>
                <a:cs typeface="Calibri"/>
              </a:rPr>
              <a:t> </a:t>
            </a:r>
            <a:r>
              <a:rPr sz="4000" b="1" i="1" spc="240" dirty="0">
                <a:latin typeface="Calibri"/>
                <a:cs typeface="Calibri"/>
              </a:rPr>
              <a:t>O</a:t>
            </a:r>
            <a:r>
              <a:rPr sz="4000" b="1" i="1" spc="-220" dirty="0">
                <a:latin typeface="Calibri"/>
                <a:cs typeface="Calibri"/>
              </a:rPr>
              <a:t> </a:t>
            </a:r>
            <a:r>
              <a:rPr sz="4000" b="1" i="1" spc="225" dirty="0">
                <a:latin typeface="Calibri"/>
                <a:cs typeface="Calibri"/>
              </a:rPr>
              <a:t>G</a:t>
            </a:r>
            <a:r>
              <a:rPr sz="4000" b="1" i="1" spc="-215" dirty="0">
                <a:latin typeface="Calibri"/>
                <a:cs typeface="Calibri"/>
              </a:rPr>
              <a:t> </a:t>
            </a:r>
            <a:r>
              <a:rPr sz="4000" b="1" i="1" spc="180" dirty="0">
                <a:latin typeface="Calibri"/>
                <a:cs typeface="Calibri"/>
              </a:rPr>
              <a:t>R</a:t>
            </a:r>
            <a:r>
              <a:rPr sz="4000" b="1" i="1" spc="-220" dirty="0">
                <a:latin typeface="Calibri"/>
                <a:cs typeface="Calibri"/>
              </a:rPr>
              <a:t> </a:t>
            </a:r>
            <a:r>
              <a:rPr sz="4000" b="1" i="1" spc="95" dirty="0">
                <a:latin typeface="Calibri"/>
                <a:cs typeface="Calibri"/>
              </a:rPr>
              <a:t>A</a:t>
            </a:r>
            <a:r>
              <a:rPr sz="4000" b="1" i="1" spc="-220" dirty="0">
                <a:latin typeface="Calibri"/>
                <a:cs typeface="Calibri"/>
              </a:rPr>
              <a:t> </a:t>
            </a:r>
            <a:r>
              <a:rPr sz="4000" b="1" i="1" dirty="0">
                <a:latin typeface="Calibri"/>
                <a:cs typeface="Calibri"/>
              </a:rPr>
              <a:t>M</a:t>
            </a:r>
            <a:r>
              <a:rPr sz="4000" b="1" i="1" spc="-220" dirty="0">
                <a:latin typeface="Calibri"/>
                <a:cs typeface="Calibri"/>
              </a:rPr>
              <a:t> </a:t>
            </a:r>
            <a:r>
              <a:rPr sz="4000" b="1" i="1" spc="210" dirty="0">
                <a:latin typeface="Calibri"/>
                <a:cs typeface="Calibri"/>
              </a:rPr>
              <a:t>S</a:t>
            </a:r>
            <a:endParaRPr sz="4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233F48-0D29-CA74-D017-FDB909B92A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847" t="18106" r="21180" b="5566"/>
          <a:stretch/>
        </p:blipFill>
        <p:spPr>
          <a:xfrm>
            <a:off x="76200" y="695569"/>
            <a:ext cx="12115800" cy="8895862"/>
          </a:xfrm>
          <a:prstGeom prst="rect">
            <a:avLst/>
          </a:prstGeom>
          <a:ln>
            <a:noFill/>
          </a:ln>
        </p:spPr>
      </p:pic>
      <p:pic>
        <p:nvPicPr>
          <p:cNvPr id="7" name="Graphic 6" descr="Arrow Right with solid fill">
            <a:extLst>
              <a:ext uri="{FF2B5EF4-FFF2-40B4-BE49-F238E27FC236}">
                <a16:creationId xmlns:a16="http://schemas.microsoft.com/office/drawing/2014/main" id="{0F1E3E59-A149-1E75-2FB9-0DBA4783CE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2030444">
            <a:off x="7160153" y="8666706"/>
            <a:ext cx="1373886" cy="137388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51A5BBC-C506-1379-B0AC-BDE267C09E72}"/>
              </a:ext>
            </a:extLst>
          </p:cNvPr>
          <p:cNvSpPr/>
          <p:nvPr/>
        </p:nvSpPr>
        <p:spPr>
          <a:xfrm>
            <a:off x="12747474" y="2782215"/>
            <a:ext cx="5309842" cy="58673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D6C989-B42E-C303-6EA4-5F0060D85D34}"/>
              </a:ext>
            </a:extLst>
          </p:cNvPr>
          <p:cNvSpPr txBox="1"/>
          <p:nvPr/>
        </p:nvSpPr>
        <p:spPr>
          <a:xfrm>
            <a:off x="13075282" y="3068058"/>
            <a:ext cx="4974000" cy="553997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There are 150 students here! Do not leave Waterpower Week without engaging with them and checking out their resumes!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Waterpowerweek.org </a:t>
            </a:r>
          </a:p>
          <a:p>
            <a:pPr marL="2857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i="0" dirty="0">
                <a:solidFill>
                  <a:schemeClr val="tx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NextGen’ Initiative: Exposing Students to Waterpower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855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169D8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00062" y="-138094"/>
            <a:ext cx="17287875" cy="9723120"/>
            <a:chOff x="526376" y="0"/>
            <a:chExt cx="17287875" cy="9723120"/>
          </a:xfrm>
        </p:grpSpPr>
        <p:sp>
          <p:nvSpPr>
            <p:cNvPr id="4" name="object 4"/>
            <p:cNvSpPr/>
            <p:nvPr/>
          </p:nvSpPr>
          <p:spPr>
            <a:xfrm>
              <a:off x="526376" y="362556"/>
              <a:ext cx="17287875" cy="9360535"/>
            </a:xfrm>
            <a:custGeom>
              <a:avLst/>
              <a:gdLst/>
              <a:ahLst/>
              <a:cxnLst/>
              <a:rect l="l" t="t" r="r" b="b"/>
              <a:pathLst>
                <a:path w="17287875" h="9360535">
                  <a:moveTo>
                    <a:pt x="0" y="9360186"/>
                  </a:moveTo>
                  <a:lnTo>
                    <a:pt x="17287874" y="9360186"/>
                  </a:lnTo>
                  <a:lnTo>
                    <a:pt x="17287874" y="0"/>
                  </a:lnTo>
                  <a:lnTo>
                    <a:pt x="0" y="0"/>
                  </a:lnTo>
                  <a:lnTo>
                    <a:pt x="0" y="9360186"/>
                  </a:lnTo>
                  <a:close/>
                </a:path>
              </a:pathLst>
            </a:custGeom>
            <a:solidFill>
              <a:srgbClr val="D1E3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26376" y="0"/>
              <a:ext cx="17287875" cy="362585"/>
            </a:xfrm>
            <a:custGeom>
              <a:avLst/>
              <a:gdLst/>
              <a:ahLst/>
              <a:cxnLst/>
              <a:rect l="l" t="t" r="r" b="b"/>
              <a:pathLst>
                <a:path w="17287875" h="362585">
                  <a:moveTo>
                    <a:pt x="0" y="0"/>
                  </a:moveTo>
                  <a:lnTo>
                    <a:pt x="17287874" y="0"/>
                  </a:lnTo>
                  <a:lnTo>
                    <a:pt x="17287874" y="362555"/>
                  </a:lnTo>
                  <a:lnTo>
                    <a:pt x="0" y="3625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9D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99635" y="768052"/>
              <a:ext cx="142875" cy="14287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99635" y="2177752"/>
              <a:ext cx="142875" cy="142874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936383" y="356617"/>
            <a:ext cx="9580245" cy="2844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350">
              <a:lnSpc>
                <a:spcPct val="136000"/>
              </a:lnSpc>
              <a:spcBef>
                <a:spcPts val="95"/>
              </a:spcBef>
              <a:tabLst>
                <a:tab pos="2209165" algn="l"/>
                <a:tab pos="4478655" algn="l"/>
                <a:tab pos="6864984" algn="l"/>
              </a:tabLst>
            </a:pPr>
            <a:r>
              <a:rPr sz="3400" b="1" spc="-10" dirty="0">
                <a:latin typeface="Tahoma"/>
                <a:cs typeface="Tahoma"/>
              </a:rPr>
              <a:t>Provides:</a:t>
            </a:r>
            <a:r>
              <a:rPr sz="3400" b="1" dirty="0">
                <a:latin typeface="Tahoma"/>
                <a:cs typeface="Tahoma"/>
              </a:rPr>
              <a:t>	</a:t>
            </a:r>
            <a:r>
              <a:rPr sz="3400" spc="140" dirty="0">
                <a:latin typeface="Tahoma"/>
                <a:cs typeface="Tahoma"/>
              </a:rPr>
              <a:t>Research,</a:t>
            </a:r>
            <a:r>
              <a:rPr sz="3400" dirty="0">
                <a:latin typeface="Tahoma"/>
                <a:cs typeface="Tahoma"/>
              </a:rPr>
              <a:t>	</a:t>
            </a:r>
            <a:r>
              <a:rPr sz="3400" spc="175" dirty="0">
                <a:latin typeface="Tahoma"/>
                <a:cs typeface="Tahoma"/>
              </a:rPr>
              <a:t>Workforce</a:t>
            </a:r>
            <a:r>
              <a:rPr sz="3400" dirty="0">
                <a:latin typeface="Tahoma"/>
                <a:cs typeface="Tahoma"/>
              </a:rPr>
              <a:t>	</a:t>
            </a:r>
            <a:r>
              <a:rPr sz="3400" spc="114" dirty="0">
                <a:latin typeface="Tahoma"/>
                <a:cs typeface="Tahoma"/>
              </a:rPr>
              <a:t>Development </a:t>
            </a:r>
            <a:r>
              <a:rPr sz="3400" dirty="0">
                <a:latin typeface="Tahoma"/>
                <a:cs typeface="Tahoma"/>
              </a:rPr>
              <a:t>&amp;</a:t>
            </a:r>
            <a:r>
              <a:rPr sz="3400" spc="-90" dirty="0">
                <a:latin typeface="Tahoma"/>
                <a:cs typeface="Tahoma"/>
              </a:rPr>
              <a:t> </a:t>
            </a:r>
            <a:r>
              <a:rPr sz="3400" spc="165" dirty="0">
                <a:latin typeface="Tahoma"/>
                <a:cs typeface="Tahoma"/>
              </a:rPr>
              <a:t>Educational</a:t>
            </a:r>
            <a:r>
              <a:rPr sz="3400" spc="-90" dirty="0">
                <a:latin typeface="Tahoma"/>
                <a:cs typeface="Tahoma"/>
              </a:rPr>
              <a:t> </a:t>
            </a:r>
            <a:r>
              <a:rPr sz="3400" spc="110" dirty="0">
                <a:latin typeface="Tahoma"/>
                <a:cs typeface="Tahoma"/>
              </a:rPr>
              <a:t>Outreach</a:t>
            </a:r>
            <a:endParaRPr sz="3400" dirty="0">
              <a:latin typeface="Tahoma"/>
              <a:cs typeface="Tahoma"/>
            </a:endParaRPr>
          </a:p>
          <a:p>
            <a:pPr marL="12700" marR="5080">
              <a:lnSpc>
                <a:spcPct val="136000"/>
              </a:lnSpc>
              <a:tabLst>
                <a:tab pos="1437640" algn="l"/>
                <a:tab pos="1967230" algn="l"/>
                <a:tab pos="2787015" algn="l"/>
                <a:tab pos="4305300" algn="l"/>
                <a:tab pos="4476750" algn="l"/>
                <a:tab pos="6040755" algn="l"/>
                <a:tab pos="6509384" algn="l"/>
                <a:tab pos="6982459" algn="l"/>
                <a:tab pos="7333615" algn="l"/>
                <a:tab pos="8830945" algn="l"/>
              </a:tabLst>
            </a:pPr>
            <a:r>
              <a:rPr sz="3400" b="1" spc="-10" dirty="0">
                <a:latin typeface="Tahoma"/>
                <a:cs typeface="Tahoma"/>
              </a:rPr>
              <a:t>Creates</a:t>
            </a:r>
            <a:r>
              <a:rPr sz="3400" b="1" dirty="0">
                <a:latin typeface="Tahoma"/>
                <a:cs typeface="Tahoma"/>
              </a:rPr>
              <a:t>	</a:t>
            </a:r>
            <a:r>
              <a:rPr sz="3400" b="1" spc="-10" dirty="0">
                <a:latin typeface="Tahoma"/>
                <a:cs typeface="Tahoma"/>
              </a:rPr>
              <a:t>Programs:</a:t>
            </a:r>
            <a:r>
              <a:rPr sz="3400" b="1" dirty="0">
                <a:latin typeface="Tahoma"/>
                <a:cs typeface="Tahoma"/>
              </a:rPr>
              <a:t>		</a:t>
            </a:r>
            <a:r>
              <a:rPr sz="3400" spc="105" dirty="0">
                <a:latin typeface="Tahoma"/>
                <a:cs typeface="Tahoma"/>
              </a:rPr>
              <a:t>Hiring</a:t>
            </a:r>
            <a:r>
              <a:rPr sz="3400" dirty="0">
                <a:latin typeface="Tahoma"/>
                <a:cs typeface="Tahoma"/>
              </a:rPr>
              <a:t>	</a:t>
            </a:r>
            <a:r>
              <a:rPr sz="3400" spc="150" dirty="0">
                <a:latin typeface="Tahoma"/>
                <a:cs typeface="Tahoma"/>
              </a:rPr>
              <a:t>for</a:t>
            </a:r>
            <a:r>
              <a:rPr sz="3400" dirty="0">
                <a:latin typeface="Tahoma"/>
                <a:cs typeface="Tahoma"/>
              </a:rPr>
              <a:t>	</a:t>
            </a:r>
            <a:r>
              <a:rPr sz="3400" spc="-10" dirty="0">
                <a:latin typeface="Tahoma"/>
                <a:cs typeface="Tahoma"/>
              </a:rPr>
              <a:t>Hydro™</a:t>
            </a:r>
            <a:r>
              <a:rPr sz="3400" dirty="0">
                <a:latin typeface="Tahoma"/>
                <a:cs typeface="Tahoma"/>
              </a:rPr>
              <a:t>	</a:t>
            </a:r>
            <a:r>
              <a:rPr sz="3400" spc="30" dirty="0">
                <a:latin typeface="Tahoma"/>
                <a:cs typeface="Tahoma"/>
              </a:rPr>
              <a:t>and </a:t>
            </a:r>
            <a:r>
              <a:rPr sz="3400" spc="80" dirty="0">
                <a:latin typeface="Tahoma"/>
                <a:cs typeface="Tahoma"/>
              </a:rPr>
              <a:t>Hydro</a:t>
            </a:r>
            <a:r>
              <a:rPr sz="3400" dirty="0">
                <a:latin typeface="Tahoma"/>
                <a:cs typeface="Tahoma"/>
              </a:rPr>
              <a:t>	</a:t>
            </a:r>
            <a:r>
              <a:rPr sz="3400" spc="95" dirty="0">
                <a:latin typeface="Tahoma"/>
                <a:cs typeface="Tahoma"/>
              </a:rPr>
              <a:t>Think</a:t>
            </a:r>
            <a:r>
              <a:rPr sz="3400" dirty="0">
                <a:latin typeface="Tahoma"/>
                <a:cs typeface="Tahoma"/>
              </a:rPr>
              <a:t>	</a:t>
            </a:r>
            <a:r>
              <a:rPr sz="3400" spc="-10" dirty="0">
                <a:latin typeface="Tahoma"/>
                <a:cs typeface="Tahoma"/>
              </a:rPr>
              <a:t>Tank™</a:t>
            </a:r>
            <a:r>
              <a:rPr sz="3400" dirty="0">
                <a:latin typeface="Tahoma"/>
                <a:cs typeface="Tahoma"/>
              </a:rPr>
              <a:t>	</a:t>
            </a:r>
            <a:r>
              <a:rPr sz="3400" spc="150" dirty="0">
                <a:latin typeface="Tahoma"/>
                <a:cs typeface="Tahoma"/>
              </a:rPr>
              <a:t>Programs</a:t>
            </a:r>
            <a:r>
              <a:rPr sz="3400" dirty="0">
                <a:latin typeface="Tahoma"/>
                <a:cs typeface="Tahoma"/>
              </a:rPr>
              <a:t>	</a:t>
            </a:r>
            <a:r>
              <a:rPr sz="3400" spc="150" dirty="0">
                <a:latin typeface="Tahoma"/>
                <a:cs typeface="Tahoma"/>
              </a:rPr>
              <a:t>for</a:t>
            </a:r>
            <a:r>
              <a:rPr sz="3400" dirty="0">
                <a:latin typeface="Tahoma"/>
                <a:cs typeface="Tahoma"/>
              </a:rPr>
              <a:t>	</a:t>
            </a:r>
            <a:r>
              <a:rPr sz="3400" spc="160" dirty="0">
                <a:latin typeface="Tahoma"/>
                <a:cs typeface="Tahoma"/>
              </a:rPr>
              <a:t>Educators,</a:t>
            </a:r>
            <a:endParaRPr sz="3400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52841" y="3252404"/>
            <a:ext cx="9985703" cy="5392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95605" algn="l"/>
                <a:tab pos="9927590" algn="l"/>
              </a:tabLst>
            </a:pPr>
            <a:r>
              <a:rPr sz="3400" dirty="0">
                <a:solidFill>
                  <a:srgbClr val="055BA8"/>
                </a:solidFill>
                <a:uFill>
                  <a:solidFill>
                    <a:srgbClr val="169D81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3400" spc="150" dirty="0">
                <a:solidFill>
                  <a:srgbClr val="055BA8"/>
                </a:solidFill>
                <a:uFill>
                  <a:solidFill>
                    <a:srgbClr val="169D81"/>
                  </a:solidFill>
                </a:uFill>
                <a:latin typeface="Tahoma"/>
                <a:cs typeface="Tahoma"/>
              </a:rPr>
              <a:t>Students,</a:t>
            </a:r>
            <a:r>
              <a:rPr sz="3400" spc="-85" dirty="0">
                <a:solidFill>
                  <a:srgbClr val="055BA8"/>
                </a:solidFill>
                <a:uFill>
                  <a:solidFill>
                    <a:srgbClr val="169D81"/>
                  </a:solidFill>
                </a:uFill>
                <a:latin typeface="Tahoma"/>
                <a:cs typeface="Tahoma"/>
              </a:rPr>
              <a:t> </a:t>
            </a:r>
            <a:r>
              <a:rPr sz="3400" spc="55" dirty="0">
                <a:solidFill>
                  <a:srgbClr val="055BA8"/>
                </a:solidFill>
                <a:uFill>
                  <a:solidFill>
                    <a:srgbClr val="169D81"/>
                  </a:solidFill>
                </a:uFill>
                <a:latin typeface="Tahoma"/>
                <a:cs typeface="Tahoma"/>
              </a:rPr>
              <a:t>and</a:t>
            </a:r>
            <a:r>
              <a:rPr sz="3400" spc="-85" dirty="0">
                <a:solidFill>
                  <a:srgbClr val="055BA8"/>
                </a:solidFill>
                <a:uFill>
                  <a:solidFill>
                    <a:srgbClr val="169D81"/>
                  </a:solidFill>
                </a:uFill>
                <a:latin typeface="Tahoma"/>
                <a:cs typeface="Tahoma"/>
              </a:rPr>
              <a:t> </a:t>
            </a:r>
            <a:r>
              <a:rPr sz="3400" spc="170" dirty="0">
                <a:solidFill>
                  <a:srgbClr val="055BA8"/>
                </a:solidFill>
                <a:uFill>
                  <a:solidFill>
                    <a:srgbClr val="169D81"/>
                  </a:solidFill>
                </a:uFill>
                <a:latin typeface="Tahoma"/>
                <a:cs typeface="Tahoma"/>
              </a:rPr>
              <a:t>Researchers</a:t>
            </a:r>
            <a:r>
              <a:rPr sz="3400" dirty="0">
                <a:solidFill>
                  <a:srgbClr val="055BA8"/>
                </a:solidFill>
                <a:uFill>
                  <a:solidFill>
                    <a:srgbClr val="169D81"/>
                  </a:solidFill>
                </a:uFill>
                <a:latin typeface="Tahoma"/>
                <a:cs typeface="Tahoma"/>
              </a:rPr>
              <a:t>	</a:t>
            </a:r>
            <a:endParaRPr sz="3400" dirty="0">
              <a:latin typeface="Tahoma"/>
              <a:cs typeface="Tahom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599634" y="4292302"/>
            <a:ext cx="142875" cy="3667125"/>
            <a:chOff x="7599634" y="4292302"/>
            <a:chExt cx="142875" cy="3667125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99634" y="4292302"/>
              <a:ext cx="142875" cy="14287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99634" y="6406852"/>
              <a:ext cx="142875" cy="14287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99634" y="7816553"/>
              <a:ext cx="142875" cy="142874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7936383" y="3880866"/>
            <a:ext cx="4612640" cy="1435100"/>
          </a:xfrm>
          <a:prstGeom prst="rect">
            <a:avLst/>
          </a:prstGeom>
        </p:spPr>
        <p:txBody>
          <a:bodyPr vert="horz" wrap="square" lIns="0" tIns="1987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65"/>
              </a:spcBef>
              <a:tabLst>
                <a:tab pos="1580515" algn="l"/>
              </a:tabLst>
            </a:pPr>
            <a:r>
              <a:rPr sz="3400" b="1" spc="-10" dirty="0">
                <a:solidFill>
                  <a:srgbClr val="055BA8"/>
                </a:solidFill>
                <a:latin typeface="Tahoma"/>
                <a:cs typeface="Tahoma"/>
              </a:rPr>
              <a:t>Funds</a:t>
            </a:r>
            <a:r>
              <a:rPr sz="3400" b="1" dirty="0">
                <a:solidFill>
                  <a:srgbClr val="055BA8"/>
                </a:solidFill>
                <a:latin typeface="Tahoma"/>
                <a:cs typeface="Tahoma"/>
              </a:rPr>
              <a:t>	</a:t>
            </a:r>
            <a:r>
              <a:rPr sz="3400" b="1" spc="-10" dirty="0">
                <a:solidFill>
                  <a:srgbClr val="055BA8"/>
                </a:solidFill>
                <a:latin typeface="Tahoma"/>
                <a:cs typeface="Tahoma"/>
              </a:rPr>
              <a:t>Scholarships:</a:t>
            </a:r>
            <a:endParaRPr sz="3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470"/>
              </a:spcBef>
              <a:tabLst>
                <a:tab pos="1569720" algn="l"/>
                <a:tab pos="2734945" algn="l"/>
              </a:tabLst>
            </a:pPr>
            <a:r>
              <a:rPr sz="3400" spc="85" dirty="0">
                <a:solidFill>
                  <a:srgbClr val="055BA8"/>
                </a:solidFill>
                <a:latin typeface="Tahoma"/>
                <a:cs typeface="Tahoma"/>
              </a:rPr>
              <a:t>STEM</a:t>
            </a:r>
            <a:r>
              <a:rPr sz="3400" dirty="0">
                <a:solidFill>
                  <a:srgbClr val="055BA8"/>
                </a:solidFill>
                <a:latin typeface="Tahoma"/>
                <a:cs typeface="Tahoma"/>
              </a:rPr>
              <a:t>	</a:t>
            </a:r>
            <a:r>
              <a:rPr sz="3400" spc="30" dirty="0">
                <a:solidFill>
                  <a:srgbClr val="055BA8"/>
                </a:solidFill>
                <a:latin typeface="Tahoma"/>
                <a:cs typeface="Tahoma"/>
              </a:rPr>
              <a:t>and</a:t>
            </a:r>
            <a:r>
              <a:rPr sz="3400" dirty="0">
                <a:solidFill>
                  <a:srgbClr val="055BA8"/>
                </a:solidFill>
                <a:latin typeface="Tahoma"/>
                <a:cs typeface="Tahoma"/>
              </a:rPr>
              <a:t>	</a:t>
            </a:r>
            <a:r>
              <a:rPr sz="3400" spc="95" dirty="0">
                <a:solidFill>
                  <a:srgbClr val="055BA8"/>
                </a:solidFill>
                <a:latin typeface="Tahoma"/>
                <a:cs typeface="Tahoma"/>
              </a:rPr>
              <a:t>Graduate</a:t>
            </a:r>
            <a:endParaRPr sz="3400" dirty="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677302" y="3880866"/>
            <a:ext cx="4844415" cy="1435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9560" marR="5080" indent="-277495">
              <a:lnSpc>
                <a:spcPct val="136000"/>
              </a:lnSpc>
              <a:spcBef>
                <a:spcPts val="95"/>
              </a:spcBef>
              <a:tabLst>
                <a:tab pos="2344420" algn="l"/>
                <a:tab pos="2615565" algn="l"/>
                <a:tab pos="4465955" algn="l"/>
              </a:tabLst>
            </a:pPr>
            <a:r>
              <a:rPr sz="3400" spc="135" dirty="0">
                <a:solidFill>
                  <a:srgbClr val="055BA8"/>
                </a:solidFill>
                <a:latin typeface="Tahoma"/>
                <a:cs typeface="Tahoma"/>
              </a:rPr>
              <a:t>Supporting</a:t>
            </a:r>
            <a:r>
              <a:rPr sz="3400" dirty="0">
                <a:solidFill>
                  <a:srgbClr val="055BA8"/>
                </a:solidFill>
                <a:latin typeface="Tahoma"/>
                <a:cs typeface="Tahoma"/>
              </a:rPr>
              <a:t>		</a:t>
            </a:r>
            <a:r>
              <a:rPr sz="3400" spc="70" dirty="0">
                <a:solidFill>
                  <a:srgbClr val="055BA8"/>
                </a:solidFill>
                <a:latin typeface="Tahoma"/>
                <a:cs typeface="Tahoma"/>
              </a:rPr>
              <a:t>Women</a:t>
            </a:r>
            <a:r>
              <a:rPr sz="3400" dirty="0">
                <a:solidFill>
                  <a:srgbClr val="055BA8"/>
                </a:solidFill>
                <a:latin typeface="Tahoma"/>
                <a:cs typeface="Tahoma"/>
              </a:rPr>
              <a:t>	</a:t>
            </a:r>
            <a:r>
              <a:rPr sz="3400" spc="50" dirty="0">
                <a:solidFill>
                  <a:srgbClr val="055BA8"/>
                </a:solidFill>
                <a:latin typeface="Tahoma"/>
                <a:cs typeface="Tahoma"/>
              </a:rPr>
              <a:t>in </a:t>
            </a:r>
            <a:r>
              <a:rPr sz="3400" spc="145" dirty="0">
                <a:solidFill>
                  <a:srgbClr val="055BA8"/>
                </a:solidFill>
                <a:latin typeface="Tahoma"/>
                <a:cs typeface="Tahoma"/>
              </a:rPr>
              <a:t>Student</a:t>
            </a:r>
            <a:r>
              <a:rPr sz="3400" dirty="0">
                <a:solidFill>
                  <a:srgbClr val="055BA8"/>
                </a:solidFill>
                <a:latin typeface="Tahoma"/>
                <a:cs typeface="Tahoma"/>
              </a:rPr>
              <a:t>	</a:t>
            </a:r>
            <a:r>
              <a:rPr sz="3400" spc="114" dirty="0">
                <a:solidFill>
                  <a:srgbClr val="055BA8"/>
                </a:solidFill>
                <a:latin typeface="Tahoma"/>
                <a:cs typeface="Tahoma"/>
              </a:rPr>
              <a:t>Hydropower</a:t>
            </a:r>
            <a:endParaRPr sz="3400" dirty="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552841" y="5290566"/>
            <a:ext cx="9966456" cy="3485954"/>
          </a:xfrm>
          <a:prstGeom prst="rect">
            <a:avLst/>
          </a:prstGeom>
        </p:spPr>
        <p:txBody>
          <a:bodyPr vert="horz" wrap="square" lIns="0" tIns="198755" rIns="0" bIns="0" rtlCol="0">
            <a:spAutoFit/>
          </a:bodyPr>
          <a:lstStyle/>
          <a:p>
            <a:pPr marL="375285">
              <a:lnSpc>
                <a:spcPct val="100000"/>
              </a:lnSpc>
              <a:spcBef>
                <a:spcPts val="1565"/>
              </a:spcBef>
            </a:pPr>
            <a:r>
              <a:rPr sz="3400" spc="160" dirty="0">
                <a:solidFill>
                  <a:srgbClr val="055BA8"/>
                </a:solidFill>
                <a:latin typeface="Tahoma"/>
                <a:cs typeface="Tahoma"/>
              </a:rPr>
              <a:t>Research</a:t>
            </a:r>
            <a:endParaRPr sz="3400" dirty="0">
              <a:latin typeface="Tahoma"/>
              <a:cs typeface="Tahoma"/>
            </a:endParaRPr>
          </a:p>
          <a:p>
            <a:pPr marL="375285">
              <a:lnSpc>
                <a:spcPct val="100000"/>
              </a:lnSpc>
              <a:spcBef>
                <a:spcPts val="1470"/>
              </a:spcBef>
              <a:tabLst>
                <a:tab pos="2539365" algn="l"/>
                <a:tab pos="5108575" algn="l"/>
                <a:tab pos="7010400" algn="l"/>
              </a:tabLst>
            </a:pPr>
            <a:r>
              <a:rPr sz="3400" b="1" spc="-10" dirty="0">
                <a:solidFill>
                  <a:srgbClr val="055BA8"/>
                </a:solidFill>
                <a:latin typeface="Tahoma"/>
                <a:cs typeface="Tahoma"/>
              </a:rPr>
              <a:t>Connects</a:t>
            </a:r>
            <a:r>
              <a:rPr sz="3400" b="1" dirty="0">
                <a:solidFill>
                  <a:srgbClr val="055BA8"/>
                </a:solidFill>
                <a:latin typeface="Tahoma"/>
                <a:cs typeface="Tahoma"/>
              </a:rPr>
              <a:t>	</a:t>
            </a:r>
            <a:r>
              <a:rPr sz="3400" b="1" spc="-10" dirty="0">
                <a:solidFill>
                  <a:srgbClr val="055BA8"/>
                </a:solidFill>
                <a:latin typeface="Tahoma"/>
                <a:cs typeface="Tahoma"/>
              </a:rPr>
              <a:t>Resources:</a:t>
            </a:r>
            <a:r>
              <a:rPr sz="3400" b="1" dirty="0">
                <a:solidFill>
                  <a:srgbClr val="055BA8"/>
                </a:solidFill>
                <a:latin typeface="Tahoma"/>
                <a:cs typeface="Tahoma"/>
              </a:rPr>
              <a:t>	</a:t>
            </a:r>
            <a:r>
              <a:rPr sz="3400" spc="110" dirty="0">
                <a:solidFill>
                  <a:srgbClr val="055BA8"/>
                </a:solidFill>
                <a:latin typeface="Tahoma"/>
                <a:cs typeface="Tahoma"/>
              </a:rPr>
              <a:t>Training</a:t>
            </a:r>
            <a:r>
              <a:rPr sz="3400" dirty="0">
                <a:solidFill>
                  <a:srgbClr val="055BA8"/>
                </a:solidFill>
                <a:latin typeface="Tahoma"/>
                <a:cs typeface="Tahoma"/>
              </a:rPr>
              <a:t>	</a:t>
            </a:r>
            <a:r>
              <a:rPr sz="3400" spc="150" dirty="0">
                <a:solidFill>
                  <a:srgbClr val="055BA8"/>
                </a:solidFill>
                <a:latin typeface="Tahoma"/>
                <a:cs typeface="Tahoma"/>
              </a:rPr>
              <a:t>opportunities,</a:t>
            </a:r>
            <a:endParaRPr sz="3400" dirty="0">
              <a:latin typeface="Tahoma"/>
              <a:cs typeface="Tahoma"/>
            </a:endParaRPr>
          </a:p>
          <a:p>
            <a:pPr marL="375285" marR="8890" indent="-363220" algn="just">
              <a:lnSpc>
                <a:spcPct val="136000"/>
              </a:lnSpc>
              <a:tabLst>
                <a:tab pos="9927590" algn="l"/>
              </a:tabLst>
            </a:pPr>
            <a:r>
              <a:rPr lang="en-US" sz="3400" spc="130" dirty="0">
                <a:solidFill>
                  <a:srgbClr val="055BA8"/>
                </a:solidFill>
                <a:uFill>
                  <a:solidFill>
                    <a:srgbClr val="169D81"/>
                  </a:solidFill>
                </a:uFill>
                <a:latin typeface="Tahoma"/>
                <a:cs typeface="Tahoma"/>
              </a:rPr>
              <a:t>  </a:t>
            </a:r>
            <a:r>
              <a:rPr sz="3400" spc="130" dirty="0">
                <a:solidFill>
                  <a:srgbClr val="055BA8"/>
                </a:solidFill>
                <a:uFill>
                  <a:solidFill>
                    <a:srgbClr val="169D81"/>
                  </a:solidFill>
                </a:uFill>
                <a:latin typeface="Tahoma"/>
                <a:cs typeface="Tahoma"/>
              </a:rPr>
              <a:t>Curriculum,</a:t>
            </a:r>
            <a:r>
              <a:rPr sz="3400" spc="-90" dirty="0">
                <a:solidFill>
                  <a:srgbClr val="055BA8"/>
                </a:solidFill>
                <a:uFill>
                  <a:solidFill>
                    <a:srgbClr val="169D81"/>
                  </a:solidFill>
                </a:uFill>
                <a:latin typeface="Tahoma"/>
                <a:cs typeface="Tahoma"/>
              </a:rPr>
              <a:t> </a:t>
            </a:r>
            <a:r>
              <a:rPr sz="3400" spc="140" dirty="0">
                <a:solidFill>
                  <a:srgbClr val="055BA8"/>
                </a:solidFill>
                <a:uFill>
                  <a:solidFill>
                    <a:srgbClr val="169D81"/>
                  </a:solidFill>
                </a:uFill>
                <a:latin typeface="Tahoma"/>
                <a:cs typeface="Tahoma"/>
              </a:rPr>
              <a:t>Workshops,</a:t>
            </a:r>
            <a:r>
              <a:rPr sz="3400" spc="-95" dirty="0">
                <a:solidFill>
                  <a:srgbClr val="055BA8"/>
                </a:solidFill>
                <a:uFill>
                  <a:solidFill>
                    <a:srgbClr val="169D81"/>
                  </a:solidFill>
                </a:uFill>
                <a:latin typeface="Tahoma"/>
                <a:cs typeface="Tahoma"/>
              </a:rPr>
              <a:t> </a:t>
            </a:r>
            <a:r>
              <a:rPr sz="3400" spc="55" dirty="0">
                <a:solidFill>
                  <a:srgbClr val="055BA8"/>
                </a:solidFill>
                <a:uFill>
                  <a:solidFill>
                    <a:srgbClr val="169D81"/>
                  </a:solidFill>
                </a:uFill>
                <a:latin typeface="Tahoma"/>
                <a:cs typeface="Tahoma"/>
              </a:rPr>
              <a:t>and</a:t>
            </a:r>
            <a:r>
              <a:rPr sz="3400" spc="-95" dirty="0">
                <a:solidFill>
                  <a:srgbClr val="055BA8"/>
                </a:solidFill>
                <a:uFill>
                  <a:solidFill>
                    <a:srgbClr val="169D81"/>
                  </a:solidFill>
                </a:uFill>
                <a:latin typeface="Tahoma"/>
                <a:cs typeface="Tahoma"/>
              </a:rPr>
              <a:t> </a:t>
            </a:r>
            <a:r>
              <a:rPr sz="3400" spc="120" dirty="0">
                <a:solidFill>
                  <a:srgbClr val="055BA8"/>
                </a:solidFill>
                <a:uFill>
                  <a:solidFill>
                    <a:srgbClr val="169D81"/>
                  </a:solidFill>
                </a:uFill>
                <a:latin typeface="Tahoma"/>
                <a:cs typeface="Tahoma"/>
              </a:rPr>
              <a:t>Webinars</a:t>
            </a:r>
            <a:r>
              <a:rPr sz="3400" dirty="0">
                <a:solidFill>
                  <a:srgbClr val="055BA8"/>
                </a:solidFill>
                <a:latin typeface="Tahoma"/>
                <a:cs typeface="Tahoma"/>
              </a:rPr>
              <a:t> </a:t>
            </a:r>
            <a:endParaRPr lang="en-US" sz="3400" dirty="0">
              <a:solidFill>
                <a:srgbClr val="055BA8"/>
              </a:solidFill>
              <a:latin typeface="Tahoma"/>
              <a:cs typeface="Tahoma"/>
            </a:endParaRPr>
          </a:p>
          <a:p>
            <a:pPr marL="375285" marR="8890" indent="-363220" algn="just">
              <a:lnSpc>
                <a:spcPct val="136000"/>
              </a:lnSpc>
              <a:tabLst>
                <a:tab pos="9927590" algn="l"/>
              </a:tabLst>
            </a:pPr>
            <a:r>
              <a:rPr lang="en-US" sz="3400" b="1" spc="-60" dirty="0">
                <a:solidFill>
                  <a:srgbClr val="055BA8"/>
                </a:solidFill>
                <a:latin typeface="Tahoma"/>
                <a:cs typeface="Tahoma"/>
              </a:rPr>
              <a:t>   </a:t>
            </a:r>
            <a:r>
              <a:rPr sz="3400" b="1" spc="-60" dirty="0">
                <a:solidFill>
                  <a:srgbClr val="055BA8"/>
                </a:solidFill>
                <a:latin typeface="Tahoma"/>
                <a:cs typeface="Tahoma"/>
              </a:rPr>
              <a:t>Promotes</a:t>
            </a:r>
            <a:r>
              <a:rPr sz="3400" b="1" spc="-65" dirty="0">
                <a:solidFill>
                  <a:srgbClr val="055BA8"/>
                </a:solidFill>
                <a:latin typeface="Tahoma"/>
                <a:cs typeface="Tahoma"/>
              </a:rPr>
              <a:t> </a:t>
            </a:r>
            <a:r>
              <a:rPr sz="3400" b="1" spc="-135" dirty="0">
                <a:solidFill>
                  <a:srgbClr val="055BA8"/>
                </a:solidFill>
                <a:latin typeface="Tahoma"/>
                <a:cs typeface="Tahoma"/>
              </a:rPr>
              <a:t>and</a:t>
            </a:r>
            <a:r>
              <a:rPr sz="3400" b="1" spc="-60" dirty="0">
                <a:solidFill>
                  <a:srgbClr val="055BA8"/>
                </a:solidFill>
                <a:latin typeface="Tahoma"/>
                <a:cs typeface="Tahoma"/>
              </a:rPr>
              <a:t> </a:t>
            </a:r>
            <a:r>
              <a:rPr sz="3400" b="1" spc="-20" dirty="0">
                <a:solidFill>
                  <a:srgbClr val="055BA8"/>
                </a:solidFill>
                <a:latin typeface="Tahoma"/>
                <a:cs typeface="Tahoma"/>
              </a:rPr>
              <a:t>Prepares:</a:t>
            </a:r>
            <a:r>
              <a:rPr sz="3400" b="1" spc="-60" dirty="0">
                <a:solidFill>
                  <a:srgbClr val="055BA8"/>
                </a:solidFill>
                <a:latin typeface="Tahoma"/>
                <a:cs typeface="Tahoma"/>
              </a:rPr>
              <a:t> </a:t>
            </a:r>
            <a:r>
              <a:rPr sz="3400" spc="80" dirty="0">
                <a:solidFill>
                  <a:srgbClr val="055BA8"/>
                </a:solidFill>
                <a:latin typeface="Tahoma"/>
                <a:cs typeface="Tahoma"/>
              </a:rPr>
              <a:t>The</a:t>
            </a:r>
            <a:r>
              <a:rPr sz="3400" spc="-120" dirty="0">
                <a:solidFill>
                  <a:srgbClr val="055BA8"/>
                </a:solidFill>
                <a:latin typeface="Tahoma"/>
                <a:cs typeface="Tahoma"/>
              </a:rPr>
              <a:t> </a:t>
            </a:r>
            <a:r>
              <a:rPr sz="3400" spc="150" dirty="0">
                <a:solidFill>
                  <a:srgbClr val="055BA8"/>
                </a:solidFill>
                <a:latin typeface="Tahoma"/>
                <a:cs typeface="Tahoma"/>
              </a:rPr>
              <a:t>Next</a:t>
            </a:r>
            <a:r>
              <a:rPr sz="3400" spc="-120" dirty="0">
                <a:solidFill>
                  <a:srgbClr val="055BA8"/>
                </a:solidFill>
                <a:latin typeface="Tahoma"/>
                <a:cs typeface="Tahoma"/>
              </a:rPr>
              <a:t> </a:t>
            </a:r>
            <a:r>
              <a:rPr sz="3400" spc="105" dirty="0">
                <a:solidFill>
                  <a:srgbClr val="055BA8"/>
                </a:solidFill>
                <a:latin typeface="Tahoma"/>
                <a:cs typeface="Tahoma"/>
              </a:rPr>
              <a:t>Generation, </a:t>
            </a:r>
            <a:r>
              <a:rPr sz="3400" spc="165" dirty="0">
                <a:solidFill>
                  <a:srgbClr val="055BA8"/>
                </a:solidFill>
                <a:latin typeface="Tahoma"/>
                <a:cs typeface="Tahoma"/>
              </a:rPr>
              <a:t>Workforce,</a:t>
            </a:r>
            <a:r>
              <a:rPr sz="3400" spc="-110" dirty="0">
                <a:solidFill>
                  <a:srgbClr val="055BA8"/>
                </a:solidFill>
                <a:latin typeface="Tahoma"/>
                <a:cs typeface="Tahoma"/>
              </a:rPr>
              <a:t> </a:t>
            </a:r>
            <a:r>
              <a:rPr sz="3400" spc="75" dirty="0">
                <a:solidFill>
                  <a:srgbClr val="055BA8"/>
                </a:solidFill>
                <a:latin typeface="Tahoma"/>
                <a:cs typeface="Tahoma"/>
              </a:rPr>
              <a:t>Industry,</a:t>
            </a:r>
            <a:r>
              <a:rPr sz="3400" spc="-105" dirty="0">
                <a:solidFill>
                  <a:srgbClr val="055BA8"/>
                </a:solidFill>
                <a:latin typeface="Tahoma"/>
                <a:cs typeface="Tahoma"/>
              </a:rPr>
              <a:t> </a:t>
            </a:r>
            <a:r>
              <a:rPr sz="3400" spc="55" dirty="0">
                <a:solidFill>
                  <a:srgbClr val="055BA8"/>
                </a:solidFill>
                <a:latin typeface="Tahoma"/>
                <a:cs typeface="Tahoma"/>
              </a:rPr>
              <a:t>and</a:t>
            </a:r>
            <a:r>
              <a:rPr sz="3400" spc="-105" dirty="0">
                <a:solidFill>
                  <a:srgbClr val="055BA8"/>
                </a:solidFill>
                <a:latin typeface="Tahoma"/>
                <a:cs typeface="Tahoma"/>
              </a:rPr>
              <a:t> </a:t>
            </a:r>
            <a:r>
              <a:rPr sz="3400" dirty="0">
                <a:solidFill>
                  <a:srgbClr val="055BA8"/>
                </a:solidFill>
                <a:latin typeface="Tahoma"/>
                <a:cs typeface="Tahoma"/>
              </a:rPr>
              <a:t>Our</a:t>
            </a:r>
            <a:r>
              <a:rPr sz="3400" spc="-105" dirty="0">
                <a:solidFill>
                  <a:srgbClr val="055BA8"/>
                </a:solidFill>
                <a:latin typeface="Tahoma"/>
                <a:cs typeface="Tahoma"/>
              </a:rPr>
              <a:t> </a:t>
            </a:r>
            <a:r>
              <a:rPr sz="3400" spc="110" dirty="0">
                <a:solidFill>
                  <a:srgbClr val="055BA8"/>
                </a:solidFill>
                <a:latin typeface="Tahoma"/>
                <a:cs typeface="Tahoma"/>
              </a:rPr>
              <a:t>Community</a:t>
            </a:r>
            <a:endParaRPr sz="3400" dirty="0">
              <a:latin typeface="Tahoma"/>
              <a:cs typeface="Tahom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963468" y="292930"/>
            <a:ext cx="6282623" cy="8865163"/>
            <a:chOff x="926442" y="503041"/>
            <a:chExt cx="6282623" cy="8865163"/>
          </a:xfrm>
        </p:grpSpPr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8699" y="503041"/>
              <a:ext cx="5867399" cy="1200149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7209065" y="566469"/>
              <a:ext cx="0" cy="8801735"/>
            </a:xfrm>
            <a:custGeom>
              <a:avLst/>
              <a:gdLst/>
              <a:ahLst/>
              <a:cxnLst/>
              <a:rect l="l" t="t" r="r" b="b"/>
              <a:pathLst>
                <a:path h="8801735">
                  <a:moveTo>
                    <a:pt x="0" y="8801186"/>
                  </a:moveTo>
                  <a:lnTo>
                    <a:pt x="0" y="0"/>
                  </a:lnTo>
                </a:path>
              </a:pathLst>
            </a:custGeom>
            <a:ln w="47624">
              <a:solidFill>
                <a:srgbClr val="169D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6442" y="1895341"/>
              <a:ext cx="5824701" cy="327606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6442" y="5757949"/>
              <a:ext cx="5824701" cy="3276066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963468" y="5157760"/>
            <a:ext cx="5616575" cy="3587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50" b="1" spc="-85" dirty="0">
                <a:solidFill>
                  <a:srgbClr val="055BA8"/>
                </a:solidFill>
                <a:latin typeface="Tahoma"/>
                <a:cs typeface="Tahoma"/>
              </a:rPr>
              <a:t>2022</a:t>
            </a:r>
            <a:r>
              <a:rPr sz="2150" b="1" spc="-70" dirty="0">
                <a:solidFill>
                  <a:srgbClr val="055BA8"/>
                </a:solidFill>
                <a:latin typeface="Tahoma"/>
                <a:cs typeface="Tahoma"/>
              </a:rPr>
              <a:t> </a:t>
            </a:r>
            <a:r>
              <a:rPr sz="2150" b="1" spc="-80" dirty="0">
                <a:solidFill>
                  <a:srgbClr val="055BA8"/>
                </a:solidFill>
                <a:latin typeface="Tahoma"/>
                <a:cs typeface="Tahoma"/>
              </a:rPr>
              <a:t>Hydro </a:t>
            </a:r>
            <a:r>
              <a:rPr sz="2150" b="1" spc="-55" dirty="0">
                <a:solidFill>
                  <a:srgbClr val="055BA8"/>
                </a:solidFill>
                <a:latin typeface="Tahoma"/>
                <a:cs typeface="Tahoma"/>
              </a:rPr>
              <a:t>Think</a:t>
            </a:r>
            <a:r>
              <a:rPr sz="2150" b="1" spc="-105" dirty="0">
                <a:solidFill>
                  <a:srgbClr val="055BA8"/>
                </a:solidFill>
                <a:latin typeface="Tahoma"/>
                <a:cs typeface="Tahoma"/>
              </a:rPr>
              <a:t> </a:t>
            </a:r>
            <a:r>
              <a:rPr sz="2150" b="1" spc="-35" dirty="0">
                <a:solidFill>
                  <a:srgbClr val="055BA8"/>
                </a:solidFill>
                <a:latin typeface="Tahoma"/>
                <a:cs typeface="Tahoma"/>
              </a:rPr>
              <a:t>Tank,</a:t>
            </a:r>
            <a:r>
              <a:rPr sz="2150" b="1" spc="-95" dirty="0">
                <a:solidFill>
                  <a:srgbClr val="055BA8"/>
                </a:solidFill>
                <a:latin typeface="Tahoma"/>
                <a:cs typeface="Tahoma"/>
              </a:rPr>
              <a:t> </a:t>
            </a:r>
            <a:r>
              <a:rPr sz="2150" b="1" spc="-100" dirty="0">
                <a:solidFill>
                  <a:srgbClr val="055BA8"/>
                </a:solidFill>
                <a:latin typeface="Tahoma"/>
                <a:cs typeface="Tahoma"/>
              </a:rPr>
              <a:t>Grand</a:t>
            </a:r>
            <a:r>
              <a:rPr sz="2150" b="1" spc="-55" dirty="0">
                <a:solidFill>
                  <a:srgbClr val="055BA8"/>
                </a:solidFill>
                <a:latin typeface="Tahoma"/>
                <a:cs typeface="Tahoma"/>
              </a:rPr>
              <a:t> </a:t>
            </a:r>
            <a:r>
              <a:rPr sz="2150" b="1" spc="-35" dirty="0">
                <a:solidFill>
                  <a:srgbClr val="055BA8"/>
                </a:solidFill>
                <a:latin typeface="Tahoma"/>
                <a:cs typeface="Tahoma"/>
              </a:rPr>
              <a:t>Coulee</a:t>
            </a:r>
            <a:r>
              <a:rPr sz="2150" b="1" spc="-85" dirty="0">
                <a:solidFill>
                  <a:srgbClr val="055BA8"/>
                </a:solidFill>
                <a:latin typeface="Tahoma"/>
                <a:cs typeface="Tahoma"/>
              </a:rPr>
              <a:t> </a:t>
            </a:r>
            <a:r>
              <a:rPr sz="2150" b="1" spc="-40" dirty="0">
                <a:solidFill>
                  <a:srgbClr val="055BA8"/>
                </a:solidFill>
                <a:latin typeface="Tahoma"/>
                <a:cs typeface="Tahoma"/>
              </a:rPr>
              <a:t>Dam</a:t>
            </a:r>
            <a:endParaRPr sz="215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747199" y="9051357"/>
            <a:ext cx="5549900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b="1" u="heavy" spc="-390" dirty="0">
                <a:solidFill>
                  <a:srgbClr val="055BA8"/>
                </a:solidFill>
                <a:uFill>
                  <a:solidFill>
                    <a:srgbClr val="055BA8"/>
                  </a:solidFill>
                </a:uFill>
                <a:latin typeface="Tahoma"/>
                <a:cs typeface="Tahoma"/>
              </a:rPr>
              <a:t>w</a:t>
            </a:r>
            <a:r>
              <a:rPr sz="2900" b="1" u="heavy" spc="-440" dirty="0">
                <a:solidFill>
                  <a:srgbClr val="055BA8"/>
                </a:solidFill>
                <a:uFill>
                  <a:solidFill>
                    <a:srgbClr val="055BA8"/>
                  </a:solidFill>
                </a:uFill>
                <a:latin typeface="Tahoma"/>
                <a:cs typeface="Tahoma"/>
              </a:rPr>
              <a:t> </a:t>
            </a:r>
            <a:r>
              <a:rPr sz="2900" b="1" u="heavy" spc="-390" dirty="0">
                <a:solidFill>
                  <a:srgbClr val="055BA8"/>
                </a:solidFill>
                <a:uFill>
                  <a:solidFill>
                    <a:srgbClr val="055BA8"/>
                  </a:solidFill>
                </a:uFill>
                <a:latin typeface="Tahoma"/>
                <a:cs typeface="Tahoma"/>
              </a:rPr>
              <a:t>w</a:t>
            </a:r>
            <a:r>
              <a:rPr sz="2900" b="1" u="heavy" spc="-440" dirty="0">
                <a:solidFill>
                  <a:srgbClr val="055BA8"/>
                </a:solidFill>
                <a:uFill>
                  <a:solidFill>
                    <a:srgbClr val="055BA8"/>
                  </a:solidFill>
                </a:uFill>
                <a:latin typeface="Tahoma"/>
                <a:cs typeface="Tahoma"/>
              </a:rPr>
              <a:t> </a:t>
            </a:r>
            <a:r>
              <a:rPr sz="2900" b="1" u="heavy" spc="-390" dirty="0">
                <a:solidFill>
                  <a:srgbClr val="055BA8"/>
                </a:solidFill>
                <a:uFill>
                  <a:solidFill>
                    <a:srgbClr val="055BA8"/>
                  </a:solidFill>
                </a:uFill>
                <a:latin typeface="Tahoma"/>
                <a:cs typeface="Tahoma"/>
              </a:rPr>
              <a:t>w</a:t>
            </a:r>
            <a:r>
              <a:rPr sz="2900" b="1" u="heavy" spc="-440" dirty="0">
                <a:solidFill>
                  <a:srgbClr val="055BA8"/>
                </a:solidFill>
                <a:uFill>
                  <a:solidFill>
                    <a:srgbClr val="055BA8"/>
                  </a:solidFill>
                </a:uFill>
                <a:latin typeface="Tahoma"/>
                <a:cs typeface="Tahoma"/>
              </a:rPr>
              <a:t> </a:t>
            </a:r>
            <a:r>
              <a:rPr sz="2900" b="1" u="heavy" spc="-135" dirty="0">
                <a:solidFill>
                  <a:srgbClr val="055BA8"/>
                </a:solidFill>
                <a:uFill>
                  <a:solidFill>
                    <a:srgbClr val="055BA8"/>
                  </a:solidFill>
                </a:uFill>
                <a:latin typeface="Tahoma"/>
                <a:cs typeface="Tahoma"/>
              </a:rPr>
              <a:t>.</a:t>
            </a:r>
            <a:r>
              <a:rPr sz="2900" b="1" u="heavy" spc="-440" dirty="0">
                <a:solidFill>
                  <a:srgbClr val="055BA8"/>
                </a:solidFill>
                <a:uFill>
                  <a:solidFill>
                    <a:srgbClr val="055BA8"/>
                  </a:solidFill>
                </a:uFill>
                <a:latin typeface="Tahoma"/>
                <a:cs typeface="Tahoma"/>
              </a:rPr>
              <a:t> </a:t>
            </a:r>
            <a:r>
              <a:rPr sz="2900" b="1" u="heavy" spc="-380" dirty="0">
                <a:solidFill>
                  <a:srgbClr val="055BA8"/>
                </a:solidFill>
                <a:uFill>
                  <a:solidFill>
                    <a:srgbClr val="055BA8"/>
                  </a:solidFill>
                </a:uFill>
                <a:latin typeface="Tahoma"/>
                <a:cs typeface="Tahoma"/>
              </a:rPr>
              <a:t>H</a:t>
            </a:r>
            <a:r>
              <a:rPr sz="2900" b="1" spc="-440" dirty="0">
                <a:solidFill>
                  <a:srgbClr val="055BA8"/>
                </a:solidFill>
                <a:latin typeface="Tahoma"/>
                <a:cs typeface="Tahoma"/>
              </a:rPr>
              <a:t> </a:t>
            </a:r>
            <a:r>
              <a:rPr sz="2900" b="1" spc="-595" dirty="0">
                <a:solidFill>
                  <a:srgbClr val="055BA8"/>
                </a:solidFill>
                <a:latin typeface="Tahoma"/>
                <a:cs typeface="Tahoma"/>
              </a:rPr>
              <a:t>y</a:t>
            </a:r>
            <a:r>
              <a:rPr sz="2900" u="heavy" spc="15" dirty="0">
                <a:solidFill>
                  <a:srgbClr val="055BA8"/>
                </a:solidFill>
                <a:uFill>
                  <a:solidFill>
                    <a:srgbClr val="055BA8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900" b="1" u="heavy" spc="-245" dirty="0">
                <a:solidFill>
                  <a:srgbClr val="055BA8"/>
                </a:solidFill>
                <a:uFill>
                  <a:solidFill>
                    <a:srgbClr val="055BA8"/>
                  </a:solidFill>
                </a:uFill>
                <a:latin typeface="Tahoma"/>
                <a:cs typeface="Tahoma"/>
              </a:rPr>
              <a:t>d</a:t>
            </a:r>
            <a:r>
              <a:rPr sz="2900" b="1" u="heavy" spc="-440" dirty="0">
                <a:solidFill>
                  <a:srgbClr val="055BA8"/>
                </a:solidFill>
                <a:uFill>
                  <a:solidFill>
                    <a:srgbClr val="055BA8"/>
                  </a:solidFill>
                </a:uFill>
                <a:latin typeface="Tahoma"/>
                <a:cs typeface="Tahoma"/>
              </a:rPr>
              <a:t> </a:t>
            </a:r>
            <a:r>
              <a:rPr sz="2900" b="1" u="heavy" spc="-185" dirty="0">
                <a:solidFill>
                  <a:srgbClr val="055BA8"/>
                </a:solidFill>
                <a:uFill>
                  <a:solidFill>
                    <a:srgbClr val="055BA8"/>
                  </a:solidFill>
                </a:uFill>
                <a:latin typeface="Tahoma"/>
                <a:cs typeface="Tahoma"/>
              </a:rPr>
              <a:t>r</a:t>
            </a:r>
            <a:r>
              <a:rPr sz="2900" b="1" u="heavy" spc="-440" dirty="0">
                <a:solidFill>
                  <a:srgbClr val="055BA8"/>
                </a:solidFill>
                <a:uFill>
                  <a:solidFill>
                    <a:srgbClr val="055BA8"/>
                  </a:solidFill>
                </a:uFill>
                <a:latin typeface="Tahoma"/>
                <a:cs typeface="Tahoma"/>
              </a:rPr>
              <a:t> </a:t>
            </a:r>
            <a:r>
              <a:rPr sz="2900" b="1" u="heavy" spc="-185" dirty="0">
                <a:solidFill>
                  <a:srgbClr val="055BA8"/>
                </a:solidFill>
                <a:uFill>
                  <a:solidFill>
                    <a:srgbClr val="055BA8"/>
                  </a:solidFill>
                </a:uFill>
                <a:latin typeface="Tahoma"/>
                <a:cs typeface="Tahoma"/>
              </a:rPr>
              <a:t>o</a:t>
            </a:r>
            <a:r>
              <a:rPr sz="2900" b="1" u="heavy" spc="-440" dirty="0">
                <a:solidFill>
                  <a:srgbClr val="055BA8"/>
                </a:solidFill>
                <a:uFill>
                  <a:solidFill>
                    <a:srgbClr val="055BA8"/>
                  </a:solidFill>
                </a:uFill>
                <a:latin typeface="Tahoma"/>
                <a:cs typeface="Tahoma"/>
              </a:rPr>
              <a:t> </a:t>
            </a:r>
            <a:r>
              <a:rPr sz="2900" b="1" u="heavy" spc="-75" dirty="0">
                <a:solidFill>
                  <a:srgbClr val="055BA8"/>
                </a:solidFill>
                <a:uFill>
                  <a:solidFill>
                    <a:srgbClr val="055BA8"/>
                  </a:solidFill>
                </a:uFill>
                <a:latin typeface="Tahoma"/>
                <a:cs typeface="Tahoma"/>
              </a:rPr>
              <a:t>F</a:t>
            </a:r>
            <a:r>
              <a:rPr sz="2900" b="1" u="heavy" spc="-440" dirty="0">
                <a:solidFill>
                  <a:srgbClr val="055BA8"/>
                </a:solidFill>
                <a:uFill>
                  <a:solidFill>
                    <a:srgbClr val="055BA8"/>
                  </a:solidFill>
                </a:uFill>
                <a:latin typeface="Tahoma"/>
                <a:cs typeface="Tahoma"/>
              </a:rPr>
              <a:t> </a:t>
            </a:r>
            <a:r>
              <a:rPr sz="2900" b="1" u="heavy" spc="-185" dirty="0">
                <a:solidFill>
                  <a:srgbClr val="055BA8"/>
                </a:solidFill>
                <a:uFill>
                  <a:solidFill>
                    <a:srgbClr val="055BA8"/>
                  </a:solidFill>
                </a:uFill>
                <a:latin typeface="Tahoma"/>
                <a:cs typeface="Tahoma"/>
              </a:rPr>
              <a:t>o</a:t>
            </a:r>
            <a:r>
              <a:rPr sz="2900" b="1" u="heavy" spc="-440" dirty="0">
                <a:solidFill>
                  <a:srgbClr val="055BA8"/>
                </a:solidFill>
                <a:uFill>
                  <a:solidFill>
                    <a:srgbClr val="055BA8"/>
                  </a:solidFill>
                </a:uFill>
                <a:latin typeface="Tahoma"/>
                <a:cs typeface="Tahoma"/>
              </a:rPr>
              <a:t> </a:t>
            </a:r>
            <a:r>
              <a:rPr sz="2900" b="1" u="heavy" spc="-300" dirty="0">
                <a:solidFill>
                  <a:srgbClr val="055BA8"/>
                </a:solidFill>
                <a:uFill>
                  <a:solidFill>
                    <a:srgbClr val="055BA8"/>
                  </a:solidFill>
                </a:uFill>
                <a:latin typeface="Tahoma"/>
                <a:cs typeface="Tahoma"/>
              </a:rPr>
              <a:t>u</a:t>
            </a:r>
            <a:r>
              <a:rPr sz="2900" b="1" u="heavy" spc="-434" dirty="0">
                <a:solidFill>
                  <a:srgbClr val="055BA8"/>
                </a:solidFill>
                <a:uFill>
                  <a:solidFill>
                    <a:srgbClr val="055BA8"/>
                  </a:solidFill>
                </a:uFill>
                <a:latin typeface="Tahoma"/>
                <a:cs typeface="Tahoma"/>
              </a:rPr>
              <a:t> </a:t>
            </a:r>
            <a:r>
              <a:rPr sz="2900" b="1" u="heavy" spc="-300" dirty="0">
                <a:solidFill>
                  <a:srgbClr val="055BA8"/>
                </a:solidFill>
                <a:uFill>
                  <a:solidFill>
                    <a:srgbClr val="055BA8"/>
                  </a:solidFill>
                </a:uFill>
                <a:latin typeface="Tahoma"/>
                <a:cs typeface="Tahoma"/>
              </a:rPr>
              <a:t>n</a:t>
            </a:r>
            <a:r>
              <a:rPr sz="2900" b="1" u="heavy" spc="-440" dirty="0">
                <a:solidFill>
                  <a:srgbClr val="055BA8"/>
                </a:solidFill>
                <a:uFill>
                  <a:solidFill>
                    <a:srgbClr val="055BA8"/>
                  </a:solidFill>
                </a:uFill>
                <a:latin typeface="Tahoma"/>
                <a:cs typeface="Tahoma"/>
              </a:rPr>
              <a:t> </a:t>
            </a:r>
            <a:r>
              <a:rPr sz="2900" b="1" u="heavy" spc="-245" dirty="0">
                <a:solidFill>
                  <a:srgbClr val="055BA8"/>
                </a:solidFill>
                <a:uFill>
                  <a:solidFill>
                    <a:srgbClr val="055BA8"/>
                  </a:solidFill>
                </a:uFill>
                <a:latin typeface="Tahoma"/>
                <a:cs typeface="Tahoma"/>
              </a:rPr>
              <a:t>d</a:t>
            </a:r>
            <a:r>
              <a:rPr sz="2900" b="1" u="heavy" spc="-440" dirty="0">
                <a:solidFill>
                  <a:srgbClr val="055BA8"/>
                </a:solidFill>
                <a:uFill>
                  <a:solidFill>
                    <a:srgbClr val="055BA8"/>
                  </a:solidFill>
                </a:uFill>
                <a:latin typeface="Tahoma"/>
                <a:cs typeface="Tahoma"/>
              </a:rPr>
              <a:t> </a:t>
            </a:r>
            <a:r>
              <a:rPr sz="2900" b="1" u="heavy" spc="-235" dirty="0">
                <a:solidFill>
                  <a:srgbClr val="055BA8"/>
                </a:solidFill>
                <a:uFill>
                  <a:solidFill>
                    <a:srgbClr val="055BA8"/>
                  </a:solidFill>
                </a:uFill>
                <a:latin typeface="Tahoma"/>
                <a:cs typeface="Tahoma"/>
              </a:rPr>
              <a:t>a</a:t>
            </a:r>
            <a:r>
              <a:rPr sz="2900" b="1" u="heavy" spc="-440" dirty="0">
                <a:solidFill>
                  <a:srgbClr val="055BA8"/>
                </a:solidFill>
                <a:uFill>
                  <a:solidFill>
                    <a:srgbClr val="055BA8"/>
                  </a:solidFill>
                </a:uFill>
                <a:latin typeface="Tahoma"/>
                <a:cs typeface="Tahoma"/>
              </a:rPr>
              <a:t> </a:t>
            </a:r>
            <a:r>
              <a:rPr sz="2900" b="1" u="heavy" spc="-130" dirty="0">
                <a:solidFill>
                  <a:srgbClr val="055BA8"/>
                </a:solidFill>
                <a:uFill>
                  <a:solidFill>
                    <a:srgbClr val="055BA8"/>
                  </a:solidFill>
                </a:uFill>
                <a:latin typeface="Tahoma"/>
                <a:cs typeface="Tahoma"/>
              </a:rPr>
              <a:t>t</a:t>
            </a:r>
            <a:r>
              <a:rPr sz="2900" b="1" u="heavy" spc="-440" dirty="0">
                <a:solidFill>
                  <a:srgbClr val="055BA8"/>
                </a:solidFill>
                <a:uFill>
                  <a:solidFill>
                    <a:srgbClr val="055BA8"/>
                  </a:solidFill>
                </a:uFill>
                <a:latin typeface="Tahoma"/>
                <a:cs typeface="Tahoma"/>
              </a:rPr>
              <a:t> </a:t>
            </a:r>
            <a:r>
              <a:rPr sz="2900" b="1" u="heavy" spc="-150" dirty="0">
                <a:solidFill>
                  <a:srgbClr val="055BA8"/>
                </a:solidFill>
                <a:uFill>
                  <a:solidFill>
                    <a:srgbClr val="055BA8"/>
                  </a:solidFill>
                </a:uFill>
                <a:latin typeface="Tahoma"/>
                <a:cs typeface="Tahoma"/>
              </a:rPr>
              <a:t>i</a:t>
            </a:r>
            <a:r>
              <a:rPr sz="2900" b="1" u="heavy" spc="-440" dirty="0">
                <a:solidFill>
                  <a:srgbClr val="055BA8"/>
                </a:solidFill>
                <a:uFill>
                  <a:solidFill>
                    <a:srgbClr val="055BA8"/>
                  </a:solidFill>
                </a:uFill>
                <a:latin typeface="Tahoma"/>
                <a:cs typeface="Tahoma"/>
              </a:rPr>
              <a:t> </a:t>
            </a:r>
            <a:r>
              <a:rPr sz="2900" b="1" u="heavy" spc="-185" dirty="0">
                <a:solidFill>
                  <a:srgbClr val="055BA8"/>
                </a:solidFill>
                <a:uFill>
                  <a:solidFill>
                    <a:srgbClr val="055BA8"/>
                  </a:solidFill>
                </a:uFill>
                <a:latin typeface="Tahoma"/>
                <a:cs typeface="Tahoma"/>
              </a:rPr>
              <a:t>o</a:t>
            </a:r>
            <a:r>
              <a:rPr sz="2900" b="1" u="heavy" spc="-434" dirty="0">
                <a:solidFill>
                  <a:srgbClr val="055BA8"/>
                </a:solidFill>
                <a:uFill>
                  <a:solidFill>
                    <a:srgbClr val="055BA8"/>
                  </a:solidFill>
                </a:uFill>
                <a:latin typeface="Tahoma"/>
                <a:cs typeface="Tahoma"/>
              </a:rPr>
              <a:t> </a:t>
            </a:r>
            <a:r>
              <a:rPr sz="2900" b="1" u="heavy" spc="-300" dirty="0">
                <a:solidFill>
                  <a:srgbClr val="055BA8"/>
                </a:solidFill>
                <a:uFill>
                  <a:solidFill>
                    <a:srgbClr val="055BA8"/>
                  </a:solidFill>
                </a:uFill>
                <a:latin typeface="Tahoma"/>
                <a:cs typeface="Tahoma"/>
              </a:rPr>
              <a:t>n</a:t>
            </a:r>
            <a:r>
              <a:rPr sz="2900" b="1" u="heavy" spc="-440" dirty="0">
                <a:solidFill>
                  <a:srgbClr val="055BA8"/>
                </a:solidFill>
                <a:uFill>
                  <a:solidFill>
                    <a:srgbClr val="055BA8"/>
                  </a:solidFill>
                </a:uFill>
                <a:latin typeface="Tahoma"/>
                <a:cs typeface="Tahoma"/>
              </a:rPr>
              <a:t> </a:t>
            </a:r>
            <a:r>
              <a:rPr sz="2900" b="1" u="heavy" spc="-135" dirty="0">
                <a:solidFill>
                  <a:srgbClr val="055BA8"/>
                </a:solidFill>
                <a:uFill>
                  <a:solidFill>
                    <a:srgbClr val="055BA8"/>
                  </a:solidFill>
                </a:uFill>
                <a:latin typeface="Tahoma"/>
                <a:cs typeface="Tahoma"/>
              </a:rPr>
              <a:t>.</a:t>
            </a:r>
            <a:r>
              <a:rPr sz="2900" b="1" u="heavy" spc="-440" dirty="0">
                <a:solidFill>
                  <a:srgbClr val="055BA8"/>
                </a:solidFill>
                <a:uFill>
                  <a:solidFill>
                    <a:srgbClr val="055BA8"/>
                  </a:solidFill>
                </a:uFill>
                <a:latin typeface="Tahoma"/>
                <a:cs typeface="Tahoma"/>
              </a:rPr>
              <a:t> </a:t>
            </a:r>
            <a:r>
              <a:rPr sz="2900" b="1" u="heavy" spc="-185" dirty="0">
                <a:solidFill>
                  <a:srgbClr val="055BA8"/>
                </a:solidFill>
                <a:uFill>
                  <a:solidFill>
                    <a:srgbClr val="055BA8"/>
                  </a:solidFill>
                </a:uFill>
                <a:latin typeface="Tahoma"/>
                <a:cs typeface="Tahoma"/>
              </a:rPr>
              <a:t>o</a:t>
            </a:r>
            <a:r>
              <a:rPr sz="2900" b="1" u="heavy" spc="-440" dirty="0">
                <a:solidFill>
                  <a:srgbClr val="055BA8"/>
                </a:solidFill>
                <a:uFill>
                  <a:solidFill>
                    <a:srgbClr val="055BA8"/>
                  </a:solidFill>
                </a:uFill>
                <a:latin typeface="Tahoma"/>
                <a:cs typeface="Tahoma"/>
              </a:rPr>
              <a:t> </a:t>
            </a:r>
            <a:r>
              <a:rPr sz="2900" b="1" u="heavy" spc="-185" dirty="0">
                <a:solidFill>
                  <a:srgbClr val="055BA8"/>
                </a:solidFill>
                <a:uFill>
                  <a:solidFill>
                    <a:srgbClr val="055BA8"/>
                  </a:solidFill>
                </a:uFill>
                <a:latin typeface="Tahoma"/>
                <a:cs typeface="Tahoma"/>
              </a:rPr>
              <a:t>r</a:t>
            </a:r>
            <a:r>
              <a:rPr sz="2900" b="1" u="heavy" spc="-440" dirty="0">
                <a:solidFill>
                  <a:srgbClr val="055BA8"/>
                </a:solidFill>
                <a:uFill>
                  <a:solidFill>
                    <a:srgbClr val="055BA8"/>
                  </a:solidFill>
                </a:uFill>
                <a:latin typeface="Tahoma"/>
                <a:cs typeface="Tahoma"/>
              </a:rPr>
              <a:t> </a:t>
            </a:r>
            <a:r>
              <a:rPr sz="2900" b="1" u="heavy" spc="-50" dirty="0">
                <a:solidFill>
                  <a:srgbClr val="055BA8"/>
                </a:solidFill>
                <a:uFill>
                  <a:solidFill>
                    <a:srgbClr val="055BA8"/>
                  </a:solidFill>
                </a:uFill>
                <a:latin typeface="Tahoma"/>
                <a:cs typeface="Tahoma"/>
              </a:rPr>
              <a:t>g</a:t>
            </a:r>
            <a:endParaRPr sz="290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325269" y="9020370"/>
            <a:ext cx="4667885" cy="3587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50" b="1" spc="-100" dirty="0">
                <a:solidFill>
                  <a:srgbClr val="055BA8"/>
                </a:solidFill>
                <a:latin typeface="Tahoma"/>
                <a:cs typeface="Tahoma"/>
              </a:rPr>
              <a:t>2023</a:t>
            </a:r>
            <a:r>
              <a:rPr sz="2150" b="1" spc="-55" dirty="0">
                <a:solidFill>
                  <a:srgbClr val="055BA8"/>
                </a:solidFill>
                <a:latin typeface="Tahoma"/>
                <a:cs typeface="Tahoma"/>
              </a:rPr>
              <a:t> </a:t>
            </a:r>
            <a:r>
              <a:rPr sz="2150" b="1" spc="-70" dirty="0">
                <a:solidFill>
                  <a:srgbClr val="055BA8"/>
                </a:solidFill>
                <a:latin typeface="Tahoma"/>
                <a:cs typeface="Tahoma"/>
              </a:rPr>
              <a:t>Hiring</a:t>
            </a:r>
            <a:r>
              <a:rPr sz="2150" b="1" spc="-85" dirty="0">
                <a:solidFill>
                  <a:srgbClr val="055BA8"/>
                </a:solidFill>
                <a:latin typeface="Tahoma"/>
                <a:cs typeface="Tahoma"/>
              </a:rPr>
              <a:t> </a:t>
            </a:r>
            <a:r>
              <a:rPr sz="2150" b="1" dirty="0">
                <a:solidFill>
                  <a:srgbClr val="055BA8"/>
                </a:solidFill>
                <a:latin typeface="Tahoma"/>
                <a:cs typeface="Tahoma"/>
              </a:rPr>
              <a:t>for</a:t>
            </a:r>
            <a:r>
              <a:rPr sz="2150" b="1" spc="-60" dirty="0">
                <a:solidFill>
                  <a:srgbClr val="055BA8"/>
                </a:solidFill>
                <a:latin typeface="Tahoma"/>
                <a:cs typeface="Tahoma"/>
              </a:rPr>
              <a:t> </a:t>
            </a:r>
            <a:r>
              <a:rPr sz="2150" b="1" spc="-70" dirty="0">
                <a:solidFill>
                  <a:srgbClr val="055BA8"/>
                </a:solidFill>
                <a:latin typeface="Tahoma"/>
                <a:cs typeface="Tahoma"/>
              </a:rPr>
              <a:t>Hydro,</a:t>
            </a:r>
            <a:r>
              <a:rPr sz="2150" b="1" spc="-65" dirty="0">
                <a:solidFill>
                  <a:srgbClr val="055BA8"/>
                </a:solidFill>
                <a:latin typeface="Tahoma"/>
                <a:cs typeface="Tahoma"/>
              </a:rPr>
              <a:t> </a:t>
            </a:r>
            <a:r>
              <a:rPr sz="2150" b="1" spc="-35" dirty="0">
                <a:solidFill>
                  <a:srgbClr val="055BA8"/>
                </a:solidFill>
                <a:latin typeface="Tahoma"/>
                <a:cs typeface="Tahoma"/>
              </a:rPr>
              <a:t>Portland,</a:t>
            </a:r>
            <a:r>
              <a:rPr sz="2150" b="1" spc="-65" dirty="0">
                <a:solidFill>
                  <a:srgbClr val="055BA8"/>
                </a:solidFill>
                <a:latin typeface="Tahoma"/>
                <a:cs typeface="Tahoma"/>
              </a:rPr>
              <a:t> </a:t>
            </a:r>
            <a:r>
              <a:rPr sz="2150" b="1" spc="-60" dirty="0">
                <a:solidFill>
                  <a:srgbClr val="055BA8"/>
                </a:solidFill>
                <a:latin typeface="Tahoma"/>
                <a:cs typeface="Tahoma"/>
              </a:rPr>
              <a:t>OR</a:t>
            </a:r>
            <a:endParaRPr sz="21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056365"/>
            <a:ext cx="3602162" cy="423063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974814" y="6020203"/>
            <a:ext cx="3313184" cy="426679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83610" y="6016792"/>
            <a:ext cx="3543299" cy="427020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99115" y="6056365"/>
            <a:ext cx="3809999" cy="4230634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0" y="1"/>
            <a:ext cx="18288000" cy="5829300"/>
          </a:xfrm>
          <a:custGeom>
            <a:avLst/>
            <a:gdLst/>
            <a:ahLst/>
            <a:cxnLst/>
            <a:rect l="l" t="t" r="r" b="b"/>
            <a:pathLst>
              <a:path w="18288000" h="5829300">
                <a:moveTo>
                  <a:pt x="18287998" y="5829299"/>
                </a:moveTo>
                <a:lnTo>
                  <a:pt x="0" y="58292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5829299"/>
                </a:lnTo>
                <a:close/>
              </a:path>
            </a:pathLst>
          </a:custGeom>
          <a:solidFill>
            <a:srgbClr val="45678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495489" y="6020203"/>
            <a:ext cx="3333749" cy="4266796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14974814" y="9183823"/>
            <a:ext cx="3313429" cy="1103630"/>
          </a:xfrm>
          <a:custGeom>
            <a:avLst/>
            <a:gdLst/>
            <a:ahLst/>
            <a:cxnLst/>
            <a:rect l="l" t="t" r="r" b="b"/>
            <a:pathLst>
              <a:path w="3313430" h="1103629">
                <a:moveTo>
                  <a:pt x="3313184" y="1103176"/>
                </a:moveTo>
                <a:lnTo>
                  <a:pt x="0" y="1103176"/>
                </a:lnTo>
                <a:lnTo>
                  <a:pt x="0" y="0"/>
                </a:lnTo>
                <a:lnTo>
                  <a:pt x="3313184" y="0"/>
                </a:lnTo>
                <a:lnTo>
                  <a:pt x="3313184" y="1103176"/>
                </a:lnTo>
                <a:close/>
              </a:path>
            </a:pathLst>
          </a:custGeom>
          <a:solidFill>
            <a:srgbClr val="4567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28783" y="9110535"/>
            <a:ext cx="3808095" cy="1176655"/>
          </a:xfrm>
          <a:custGeom>
            <a:avLst/>
            <a:gdLst/>
            <a:ahLst/>
            <a:cxnLst/>
            <a:rect l="l" t="t" r="r" b="b"/>
            <a:pathLst>
              <a:path w="3808095" h="1176654">
                <a:moveTo>
                  <a:pt x="3807803" y="6350"/>
                </a:moveTo>
                <a:lnTo>
                  <a:pt x="3804869" y="6350"/>
                </a:lnTo>
                <a:lnTo>
                  <a:pt x="3804869" y="0"/>
                </a:lnTo>
                <a:lnTo>
                  <a:pt x="2933" y="0"/>
                </a:lnTo>
                <a:lnTo>
                  <a:pt x="2933" y="6350"/>
                </a:lnTo>
                <a:lnTo>
                  <a:pt x="0" y="6350"/>
                </a:lnTo>
                <a:lnTo>
                  <a:pt x="0" y="27965"/>
                </a:lnTo>
                <a:lnTo>
                  <a:pt x="0" y="1176083"/>
                </a:lnTo>
                <a:lnTo>
                  <a:pt x="13868" y="1176083"/>
                </a:lnTo>
                <a:lnTo>
                  <a:pt x="13868" y="1176464"/>
                </a:lnTo>
                <a:lnTo>
                  <a:pt x="3780053" y="1176464"/>
                </a:lnTo>
                <a:lnTo>
                  <a:pt x="3793934" y="1176464"/>
                </a:lnTo>
                <a:lnTo>
                  <a:pt x="3807803" y="1176464"/>
                </a:lnTo>
                <a:lnTo>
                  <a:pt x="3807803" y="27965"/>
                </a:lnTo>
                <a:lnTo>
                  <a:pt x="3807803" y="27813"/>
                </a:lnTo>
                <a:lnTo>
                  <a:pt x="3807803" y="6350"/>
                </a:lnTo>
                <a:close/>
              </a:path>
            </a:pathLst>
          </a:custGeom>
          <a:solidFill>
            <a:srgbClr val="4567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9081226"/>
            <a:ext cx="3628390" cy="1205865"/>
          </a:xfrm>
          <a:custGeom>
            <a:avLst/>
            <a:gdLst/>
            <a:ahLst/>
            <a:cxnLst/>
            <a:rect l="l" t="t" r="r" b="b"/>
            <a:pathLst>
              <a:path w="3628390" h="1205865">
                <a:moveTo>
                  <a:pt x="0" y="1205773"/>
                </a:moveTo>
                <a:lnTo>
                  <a:pt x="0" y="0"/>
                </a:lnTo>
                <a:lnTo>
                  <a:pt x="3627900" y="0"/>
                </a:lnTo>
                <a:lnTo>
                  <a:pt x="3627900" y="1205773"/>
                </a:lnTo>
                <a:lnTo>
                  <a:pt x="0" y="1205773"/>
                </a:lnTo>
                <a:close/>
              </a:path>
            </a:pathLst>
          </a:custGeom>
          <a:solidFill>
            <a:srgbClr val="45678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42763" y="258487"/>
            <a:ext cx="2581274" cy="638174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141994" y="171625"/>
            <a:ext cx="7952105" cy="5568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450" spc="405" dirty="0">
                <a:solidFill>
                  <a:srgbClr val="FFFFFF"/>
                </a:solidFill>
                <a:latin typeface="Tahoma"/>
                <a:cs typeface="Tahoma"/>
              </a:rPr>
              <a:t>JULIE</a:t>
            </a:r>
            <a:r>
              <a:rPr sz="3450" spc="3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450" spc="300" dirty="0">
                <a:solidFill>
                  <a:srgbClr val="FFFFFF"/>
                </a:solidFill>
                <a:latin typeface="Tahoma"/>
                <a:cs typeface="Tahoma"/>
              </a:rPr>
              <a:t>KEIL</a:t>
            </a:r>
            <a:r>
              <a:rPr sz="3450" spc="3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450" spc="325" dirty="0">
                <a:solidFill>
                  <a:srgbClr val="FFFFFF"/>
                </a:solidFill>
                <a:latin typeface="Tahoma"/>
                <a:cs typeface="Tahoma"/>
              </a:rPr>
              <a:t>SCHOLARSHIP</a:t>
            </a:r>
            <a:r>
              <a:rPr sz="3450" spc="3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450" spc="275" dirty="0">
                <a:solidFill>
                  <a:srgbClr val="FFFFFF"/>
                </a:solidFill>
                <a:latin typeface="Tahoma"/>
                <a:cs typeface="Tahoma"/>
              </a:rPr>
              <a:t>AWARD</a:t>
            </a:r>
            <a:endParaRPr sz="345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784684" y="9080549"/>
            <a:ext cx="3474720" cy="1207135"/>
          </a:xfrm>
          <a:prstGeom prst="rect">
            <a:avLst/>
          </a:prstGeom>
          <a:solidFill>
            <a:srgbClr val="456783"/>
          </a:solidFill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500">
              <a:latin typeface="Times New Roman"/>
              <a:cs typeface="Times New Roman"/>
            </a:endParaRPr>
          </a:p>
          <a:p>
            <a:pPr marL="122555" marR="1591310">
              <a:lnSpc>
                <a:spcPct val="113300"/>
              </a:lnSpc>
            </a:pPr>
            <a:r>
              <a:rPr sz="1600" b="1" spc="-125" dirty="0">
                <a:solidFill>
                  <a:srgbClr val="FFFFFF"/>
                </a:solidFill>
                <a:latin typeface="Tahoma"/>
                <a:cs typeface="Tahoma"/>
              </a:rPr>
              <a:t>2020</a:t>
            </a:r>
            <a:r>
              <a:rPr sz="1600" b="1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40" dirty="0">
                <a:solidFill>
                  <a:srgbClr val="FFFFFF"/>
                </a:solidFill>
                <a:latin typeface="Tahoma"/>
                <a:cs typeface="Tahoma"/>
              </a:rPr>
              <a:t>RECIPIENT </a:t>
            </a:r>
            <a:r>
              <a:rPr sz="1600" b="1" spc="-130" dirty="0">
                <a:solidFill>
                  <a:srgbClr val="FFFFFF"/>
                </a:solidFill>
                <a:latin typeface="Tahoma"/>
                <a:cs typeface="Tahoma"/>
              </a:rPr>
              <a:t>KALIYAH</a:t>
            </a:r>
            <a:r>
              <a:rPr sz="1600" b="1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95" dirty="0">
                <a:solidFill>
                  <a:srgbClr val="FFFFFF"/>
                </a:solidFill>
                <a:latin typeface="Tahoma"/>
                <a:cs typeface="Tahoma"/>
              </a:rPr>
              <a:t>BURNETT</a:t>
            </a:r>
            <a:endParaRPr sz="1600">
              <a:latin typeface="Tahoma"/>
              <a:cs typeface="Tahoma"/>
            </a:endParaRPr>
          </a:p>
          <a:p>
            <a:pPr marL="122555">
              <a:lnSpc>
                <a:spcPct val="100000"/>
              </a:lnSpc>
              <a:spcBef>
                <a:spcPts val="254"/>
              </a:spcBef>
            </a:pPr>
            <a:r>
              <a:rPr sz="1600" b="1" spc="-160" dirty="0">
                <a:solidFill>
                  <a:srgbClr val="FFFFFF"/>
                </a:solidFill>
                <a:latin typeface="Tahoma"/>
                <a:cs typeface="Tahoma"/>
              </a:rPr>
              <a:t>UNIVERSITY</a:t>
            </a:r>
            <a:r>
              <a:rPr sz="1600" b="1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13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1600" b="1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ahoma"/>
                <a:cs typeface="Tahoma"/>
              </a:rPr>
              <a:t>MARYLAND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56536" y="9292887"/>
            <a:ext cx="3780154" cy="78867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04139" marR="2108200">
              <a:lnSpc>
                <a:spcPct val="105500"/>
              </a:lnSpc>
              <a:spcBef>
                <a:spcPts val="25"/>
              </a:spcBef>
            </a:pPr>
            <a:r>
              <a:rPr sz="1600" b="1" spc="-155" dirty="0">
                <a:solidFill>
                  <a:srgbClr val="FFFFFF"/>
                </a:solidFill>
                <a:latin typeface="Tahoma"/>
                <a:cs typeface="Tahoma"/>
              </a:rPr>
              <a:t>2021</a:t>
            </a:r>
            <a:r>
              <a:rPr sz="1600" b="1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85" dirty="0">
                <a:solidFill>
                  <a:srgbClr val="FFFFFF"/>
                </a:solidFill>
                <a:latin typeface="Tahoma"/>
                <a:cs typeface="Tahoma"/>
              </a:rPr>
              <a:t>RECIPIENT </a:t>
            </a:r>
            <a:r>
              <a:rPr sz="1600" b="1" spc="-20" dirty="0">
                <a:solidFill>
                  <a:srgbClr val="FFFFFF"/>
                </a:solidFill>
                <a:latin typeface="Tahoma"/>
                <a:cs typeface="Tahoma"/>
              </a:rPr>
              <a:t>ELSIE</a:t>
            </a:r>
            <a:r>
              <a:rPr sz="1600" b="1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ahoma"/>
                <a:cs typeface="Tahoma"/>
              </a:rPr>
              <a:t>BROWN,</a:t>
            </a:r>
            <a:endParaRPr sz="1600">
              <a:latin typeface="Tahoma"/>
              <a:cs typeface="Tahoma"/>
            </a:endParaRPr>
          </a:p>
          <a:p>
            <a:pPr marL="104139">
              <a:lnSpc>
                <a:spcPct val="100000"/>
              </a:lnSpc>
              <a:spcBef>
                <a:spcPts val="105"/>
              </a:spcBef>
            </a:pPr>
            <a:r>
              <a:rPr sz="1600" b="1" spc="-80" dirty="0">
                <a:solidFill>
                  <a:srgbClr val="FFFFFF"/>
                </a:solidFill>
                <a:latin typeface="Tahoma"/>
                <a:cs typeface="Tahoma"/>
              </a:rPr>
              <a:t>MONTANA</a:t>
            </a:r>
            <a:r>
              <a:rPr sz="16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Tahoma"/>
                <a:cs typeface="Tahoma"/>
              </a:rPr>
              <a:t>TECH</a:t>
            </a:r>
            <a:r>
              <a:rPr sz="16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ahoma"/>
                <a:cs typeface="Tahoma"/>
              </a:rPr>
              <a:t>UNIVERSITY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524187" y="9183658"/>
            <a:ext cx="3305175" cy="1103630"/>
          </a:xfrm>
          <a:prstGeom prst="rect">
            <a:avLst/>
          </a:prstGeom>
          <a:solidFill>
            <a:srgbClr val="456783"/>
          </a:solidFill>
        </p:spPr>
        <p:txBody>
          <a:bodyPr vert="horz" wrap="square" lIns="0" tIns="101600" rIns="0" bIns="0" rtlCol="0">
            <a:spAutoFit/>
          </a:bodyPr>
          <a:lstStyle/>
          <a:p>
            <a:pPr marL="94615">
              <a:lnSpc>
                <a:spcPct val="100000"/>
              </a:lnSpc>
              <a:spcBef>
                <a:spcPts val="800"/>
              </a:spcBef>
            </a:pPr>
            <a:r>
              <a:rPr sz="1600" b="1" spc="-120" dirty="0">
                <a:solidFill>
                  <a:srgbClr val="FFFFFF"/>
                </a:solidFill>
                <a:latin typeface="Tahoma"/>
                <a:cs typeface="Tahoma"/>
              </a:rPr>
              <a:t>2019</a:t>
            </a:r>
            <a:r>
              <a:rPr sz="1600" b="1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ahoma"/>
                <a:cs typeface="Tahoma"/>
              </a:rPr>
              <a:t>RECIPIENT</a:t>
            </a:r>
            <a:endParaRPr sz="1600">
              <a:latin typeface="Tahoma"/>
              <a:cs typeface="Tahoma"/>
            </a:endParaRPr>
          </a:p>
          <a:p>
            <a:pPr marL="94615" marR="644525">
              <a:lnSpc>
                <a:spcPct val="117200"/>
              </a:lnSpc>
            </a:pPr>
            <a:r>
              <a:rPr sz="1600" b="1" spc="-40" dirty="0">
                <a:solidFill>
                  <a:srgbClr val="FFFFFF"/>
                </a:solidFill>
                <a:latin typeface="Tahoma"/>
                <a:cs typeface="Tahoma"/>
              </a:rPr>
              <a:t>SURABHI</a:t>
            </a:r>
            <a:r>
              <a:rPr sz="1600" b="1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ahoma"/>
                <a:cs typeface="Tahoma"/>
              </a:rPr>
              <a:t>KARAMBELKAR </a:t>
            </a:r>
            <a:r>
              <a:rPr sz="1600" b="1" spc="-40" dirty="0">
                <a:solidFill>
                  <a:srgbClr val="FFFFFF"/>
                </a:solidFill>
                <a:latin typeface="Tahoma"/>
                <a:cs typeface="Tahoma"/>
              </a:rPr>
              <a:t>UNIVERSITY </a:t>
            </a:r>
            <a:r>
              <a:rPr sz="1600" b="1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16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60" dirty="0">
                <a:solidFill>
                  <a:srgbClr val="FFFFFF"/>
                </a:solidFill>
                <a:latin typeface="Tahoma"/>
                <a:cs typeface="Tahoma"/>
              </a:rPr>
              <a:t>ARIZONA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104989" y="9280362"/>
            <a:ext cx="2606675" cy="882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942340">
              <a:lnSpc>
                <a:spcPct val="117200"/>
              </a:lnSpc>
              <a:spcBef>
                <a:spcPts val="90"/>
              </a:spcBef>
            </a:pPr>
            <a:r>
              <a:rPr sz="1600" b="1" spc="-254" dirty="0">
                <a:solidFill>
                  <a:srgbClr val="FFFFFF"/>
                </a:solidFill>
                <a:latin typeface="Tahoma"/>
                <a:cs typeface="Tahoma"/>
              </a:rPr>
              <a:t>2018</a:t>
            </a:r>
            <a:r>
              <a:rPr sz="1600" b="1" spc="-2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80" dirty="0">
                <a:solidFill>
                  <a:srgbClr val="FFFFFF"/>
                </a:solidFill>
                <a:latin typeface="Tahoma"/>
                <a:cs typeface="Tahoma"/>
              </a:rPr>
              <a:t>RECIPIENT </a:t>
            </a:r>
            <a:r>
              <a:rPr sz="1600" b="1" spc="-114" dirty="0">
                <a:solidFill>
                  <a:srgbClr val="FFFFFF"/>
                </a:solidFill>
                <a:latin typeface="Tahoma"/>
                <a:cs typeface="Tahoma"/>
              </a:rPr>
              <a:t>JESSICA</a:t>
            </a:r>
            <a:r>
              <a:rPr sz="1600" b="1" spc="-2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145" dirty="0">
                <a:solidFill>
                  <a:srgbClr val="FFFFFF"/>
                </a:solidFill>
                <a:latin typeface="Tahoma"/>
                <a:cs typeface="Tahoma"/>
              </a:rPr>
              <a:t>GRAEBER</a:t>
            </a:r>
            <a:endParaRPr sz="1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600" b="1" spc="-180" dirty="0">
                <a:solidFill>
                  <a:srgbClr val="FFFFFF"/>
                </a:solidFill>
                <a:latin typeface="Tahoma"/>
                <a:cs typeface="Tahoma"/>
              </a:rPr>
              <a:t>LEWIS</a:t>
            </a:r>
            <a:r>
              <a:rPr sz="1600" b="1" spc="-2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145" dirty="0">
                <a:solidFill>
                  <a:srgbClr val="FFFFFF"/>
                </a:solidFill>
                <a:latin typeface="Tahoma"/>
                <a:cs typeface="Tahoma"/>
              </a:rPr>
              <a:t>&amp;</a:t>
            </a:r>
            <a:r>
              <a:rPr sz="1600" b="1" spc="-2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130" dirty="0">
                <a:solidFill>
                  <a:srgbClr val="FFFFFF"/>
                </a:solidFill>
                <a:latin typeface="Tahoma"/>
                <a:cs typeface="Tahoma"/>
              </a:rPr>
              <a:t>CLARK</a:t>
            </a:r>
            <a:r>
              <a:rPr sz="1600" b="1" spc="-2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135" dirty="0">
                <a:solidFill>
                  <a:srgbClr val="FFFFFF"/>
                </a:solidFill>
                <a:latin typeface="Tahoma"/>
                <a:cs typeface="Tahoma"/>
              </a:rPr>
              <a:t>LAW</a:t>
            </a:r>
            <a:r>
              <a:rPr sz="1600" b="1" spc="-2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140" dirty="0">
                <a:solidFill>
                  <a:srgbClr val="FFFFFF"/>
                </a:solidFill>
                <a:latin typeface="Tahoma"/>
                <a:cs typeface="Tahoma"/>
              </a:rPr>
              <a:t>SCHOOL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1864" y="9231675"/>
            <a:ext cx="3295015" cy="88265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sz="1600" b="1" dirty="0">
                <a:solidFill>
                  <a:srgbClr val="FFFFFF"/>
                </a:solidFill>
                <a:latin typeface="Tahoma"/>
                <a:cs typeface="Tahoma"/>
              </a:rPr>
              <a:t>2022</a:t>
            </a:r>
            <a:r>
              <a:rPr sz="1600" b="1" spc="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ahoma"/>
                <a:cs typeface="Tahoma"/>
              </a:rPr>
              <a:t>RECIPIENT</a:t>
            </a:r>
            <a:endParaRPr sz="1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600" b="1" spc="65" dirty="0">
                <a:solidFill>
                  <a:srgbClr val="FFFFFF"/>
                </a:solidFill>
                <a:latin typeface="Tahoma"/>
                <a:cs typeface="Tahoma"/>
              </a:rPr>
              <a:t>CHELSEE</a:t>
            </a:r>
            <a:r>
              <a:rPr sz="1600" b="1" spc="1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ahoma"/>
                <a:cs typeface="Tahoma"/>
              </a:rPr>
              <a:t>BRUMBACK</a:t>
            </a:r>
            <a:endParaRPr sz="1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600" b="1" dirty="0">
                <a:solidFill>
                  <a:srgbClr val="FFFFFF"/>
                </a:solidFill>
                <a:latin typeface="Tahoma"/>
                <a:cs typeface="Tahoma"/>
              </a:rPr>
              <a:t>NORTH</a:t>
            </a:r>
            <a:r>
              <a:rPr sz="1600" b="1" spc="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FFFFFF"/>
                </a:solidFill>
                <a:latin typeface="Tahoma"/>
                <a:cs typeface="Tahoma"/>
              </a:rPr>
              <a:t>CAROLINA</a:t>
            </a:r>
            <a:r>
              <a:rPr sz="1600" b="1" spc="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ahoma"/>
                <a:cs typeface="Tahoma"/>
              </a:rPr>
              <a:t>UNIVERSITY</a:t>
            </a:r>
            <a:endParaRPr sz="1600">
              <a:latin typeface="Tahoma"/>
              <a:cs typeface="Tahoma"/>
            </a:endParaRPr>
          </a:p>
        </p:txBody>
      </p:sp>
      <p:pic>
        <p:nvPicPr>
          <p:cNvPr id="18" name="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9938" y="1717220"/>
            <a:ext cx="104775" cy="104774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9938" y="2574470"/>
            <a:ext cx="104775" cy="104774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9938" y="3003095"/>
            <a:ext cx="104775" cy="104774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9938" y="3860345"/>
            <a:ext cx="104775" cy="104774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9938" y="4288970"/>
            <a:ext cx="104775" cy="104774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9938" y="4717595"/>
            <a:ext cx="104775" cy="104774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9938" y="5146220"/>
            <a:ext cx="104775" cy="104774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760487" y="833170"/>
            <a:ext cx="17371060" cy="45504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877684" marR="3545204" indent="-4170045">
              <a:lnSpc>
                <a:spcPct val="116900"/>
              </a:lnSpc>
              <a:spcBef>
                <a:spcPts val="95"/>
              </a:spcBef>
            </a:pPr>
            <a:r>
              <a:rPr sz="1550" spc="150" dirty="0">
                <a:solidFill>
                  <a:srgbClr val="FFFFFF"/>
                </a:solidFill>
                <a:latin typeface="Tahoma"/>
                <a:cs typeface="Tahoma"/>
              </a:rPr>
              <a:t>CELEBRATING</a:t>
            </a:r>
            <a:r>
              <a:rPr sz="1550" spc="1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50" spc="90" dirty="0">
                <a:solidFill>
                  <a:srgbClr val="FFFFFF"/>
                </a:solidFill>
                <a:latin typeface="Tahoma"/>
                <a:cs typeface="Tahoma"/>
              </a:rPr>
              <a:t>WOMEN</a:t>
            </a:r>
            <a:r>
              <a:rPr sz="1550" spc="1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50" spc="50" dirty="0">
                <a:solidFill>
                  <a:srgbClr val="FFFFFF"/>
                </a:solidFill>
                <a:latin typeface="Tahoma"/>
                <a:cs typeface="Tahoma"/>
              </a:rPr>
              <a:t>WITH</a:t>
            </a:r>
            <a:r>
              <a:rPr sz="1550" spc="180" dirty="0">
                <a:solidFill>
                  <a:srgbClr val="FFFFFF"/>
                </a:solidFill>
                <a:latin typeface="Tahoma"/>
                <a:cs typeface="Tahoma"/>
              </a:rPr>
              <a:t> JULIE </a:t>
            </a:r>
            <a:r>
              <a:rPr sz="1550" spc="120" dirty="0">
                <a:solidFill>
                  <a:srgbClr val="FFFFFF"/>
                </a:solidFill>
                <a:latin typeface="Tahoma"/>
                <a:cs typeface="Tahoma"/>
              </a:rPr>
              <a:t>KEIL'</a:t>
            </a:r>
            <a:r>
              <a:rPr sz="1550" spc="-3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50" spc="50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1550" spc="1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50" spc="110" dirty="0">
                <a:solidFill>
                  <a:srgbClr val="FFFFFF"/>
                </a:solidFill>
                <a:latin typeface="Tahoma"/>
                <a:cs typeface="Tahoma"/>
              </a:rPr>
              <a:t>QUALITIES</a:t>
            </a:r>
            <a:r>
              <a:rPr sz="1550" spc="1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50" spc="5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1550" spc="1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50" spc="150" dirty="0">
                <a:solidFill>
                  <a:srgbClr val="FFFFFF"/>
                </a:solidFill>
                <a:latin typeface="Tahoma"/>
                <a:cs typeface="Tahoma"/>
              </a:rPr>
              <a:t>LEADERSHIP,</a:t>
            </a:r>
            <a:r>
              <a:rPr sz="1550" spc="1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1550" spc="155" dirty="0">
                <a:solidFill>
                  <a:srgbClr val="FFFFFF"/>
                </a:solidFill>
                <a:latin typeface="Tahoma"/>
                <a:cs typeface="Tahoma"/>
              </a:rPr>
              <a:t>PERSISTENCE</a:t>
            </a:r>
            <a:r>
              <a:rPr sz="1550" spc="155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1550" spc="1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50" spc="135" dirty="0">
                <a:solidFill>
                  <a:srgbClr val="FFFFFF"/>
                </a:solidFill>
                <a:latin typeface="Tahoma"/>
                <a:cs typeface="Tahoma"/>
              </a:rPr>
              <a:t>ENERGY,</a:t>
            </a:r>
            <a:r>
              <a:rPr sz="1550" spc="1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50" spc="105" dirty="0">
                <a:solidFill>
                  <a:srgbClr val="FFFFFF"/>
                </a:solidFill>
                <a:latin typeface="Tahoma"/>
                <a:cs typeface="Tahoma"/>
              </a:rPr>
              <a:t>COURAGE, </a:t>
            </a:r>
            <a:r>
              <a:rPr sz="1550" spc="135" dirty="0">
                <a:solidFill>
                  <a:srgbClr val="FFFFFF"/>
                </a:solidFill>
                <a:latin typeface="Tahoma"/>
                <a:cs typeface="Tahoma"/>
              </a:rPr>
              <a:t>STRENGTH</a:t>
            </a:r>
            <a:r>
              <a:rPr sz="1550" spc="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50" dirty="0">
                <a:solidFill>
                  <a:srgbClr val="FFFFFF"/>
                </a:solidFill>
                <a:latin typeface="Tahoma"/>
                <a:cs typeface="Tahoma"/>
              </a:rPr>
              <a:t>&amp;</a:t>
            </a:r>
            <a:r>
              <a:rPr sz="1550" spc="1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50" spc="120" dirty="0">
                <a:solidFill>
                  <a:srgbClr val="FFFFFF"/>
                </a:solidFill>
                <a:latin typeface="Tahoma"/>
                <a:cs typeface="Tahoma"/>
              </a:rPr>
              <a:t>ENTHUSIASM</a:t>
            </a:r>
            <a:endParaRPr sz="1550" dirty="0">
              <a:latin typeface="Tahoma"/>
              <a:cs typeface="Tahoma"/>
            </a:endParaRPr>
          </a:p>
          <a:p>
            <a:pPr marL="12700" marR="1258570">
              <a:lnSpc>
                <a:spcPct val="114799"/>
              </a:lnSpc>
              <a:spcBef>
                <a:spcPts val="905"/>
              </a:spcBef>
            </a:pPr>
            <a:r>
              <a:rPr sz="2450" spc="145" dirty="0">
                <a:solidFill>
                  <a:srgbClr val="FFFFFF"/>
                </a:solidFill>
                <a:latin typeface="Tahoma"/>
                <a:cs typeface="Tahoma"/>
              </a:rPr>
              <a:t>An</a:t>
            </a:r>
            <a:r>
              <a:rPr sz="2450" spc="25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50" spc="250" dirty="0">
                <a:solidFill>
                  <a:srgbClr val="FFFFFF"/>
                </a:solidFill>
                <a:latin typeface="Tahoma"/>
                <a:cs typeface="Tahoma"/>
              </a:rPr>
              <a:t>education</a:t>
            </a:r>
            <a:r>
              <a:rPr sz="2450" spc="2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50" spc="270" dirty="0">
                <a:solidFill>
                  <a:srgbClr val="FFFFFF"/>
                </a:solidFill>
                <a:latin typeface="Tahoma"/>
                <a:cs typeface="Tahoma"/>
              </a:rPr>
              <a:t>scholarship</a:t>
            </a:r>
            <a:r>
              <a:rPr sz="2450" spc="2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50" spc="220" dirty="0">
                <a:solidFill>
                  <a:srgbClr val="FFFFFF"/>
                </a:solidFill>
                <a:latin typeface="Tahoma"/>
                <a:cs typeface="Tahoma"/>
              </a:rPr>
              <a:t>program</a:t>
            </a:r>
            <a:r>
              <a:rPr sz="2450" spc="2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50" spc="229" dirty="0">
                <a:solidFill>
                  <a:srgbClr val="FFFFFF"/>
                </a:solidFill>
                <a:latin typeface="Tahoma"/>
                <a:cs typeface="Tahoma"/>
              </a:rPr>
              <a:t>for</a:t>
            </a:r>
            <a:r>
              <a:rPr sz="2450" spc="2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50" spc="200" dirty="0">
                <a:solidFill>
                  <a:srgbClr val="FFFFFF"/>
                </a:solidFill>
                <a:latin typeface="Tahoma"/>
                <a:cs typeface="Tahoma"/>
              </a:rPr>
              <a:t>women</a:t>
            </a:r>
            <a:r>
              <a:rPr sz="2450" spc="2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50" spc="235" dirty="0">
                <a:solidFill>
                  <a:srgbClr val="FFFFFF"/>
                </a:solidFill>
                <a:latin typeface="Tahoma"/>
                <a:cs typeface="Tahoma"/>
              </a:rPr>
              <a:t>enrolled</a:t>
            </a:r>
            <a:r>
              <a:rPr sz="2450" spc="2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50" spc="135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2450" spc="2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50" spc="95" dirty="0">
                <a:solidFill>
                  <a:srgbClr val="FFFFFF"/>
                </a:solidFill>
                <a:latin typeface="Tahoma"/>
                <a:cs typeface="Tahoma"/>
              </a:rPr>
              <a:t>an</a:t>
            </a:r>
            <a:r>
              <a:rPr sz="2450" spc="2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50" spc="280" dirty="0">
                <a:solidFill>
                  <a:srgbClr val="FFFFFF"/>
                </a:solidFill>
                <a:latin typeface="Tahoma"/>
                <a:cs typeface="Tahoma"/>
              </a:rPr>
              <a:t>accredited</a:t>
            </a:r>
            <a:r>
              <a:rPr sz="2450" spc="2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50" spc="254" dirty="0">
                <a:solidFill>
                  <a:srgbClr val="FFFFFF"/>
                </a:solidFill>
                <a:latin typeface="Tahoma"/>
                <a:cs typeface="Tahoma"/>
              </a:rPr>
              <a:t>college</a:t>
            </a:r>
            <a:r>
              <a:rPr sz="2450" spc="2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50" spc="155" dirty="0">
                <a:solidFill>
                  <a:srgbClr val="FFFFFF"/>
                </a:solidFill>
                <a:latin typeface="Tahoma"/>
                <a:cs typeface="Tahoma"/>
              </a:rPr>
              <a:t>or</a:t>
            </a:r>
            <a:r>
              <a:rPr sz="2450" spc="2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50" spc="250" dirty="0">
                <a:solidFill>
                  <a:srgbClr val="FFFFFF"/>
                </a:solidFill>
                <a:latin typeface="Tahoma"/>
                <a:cs typeface="Tahoma"/>
              </a:rPr>
              <a:t>university</a:t>
            </a:r>
            <a:r>
              <a:rPr sz="2450" spc="2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50" spc="120" dirty="0">
                <a:solidFill>
                  <a:srgbClr val="FFFFFF"/>
                </a:solidFill>
                <a:latin typeface="Tahoma"/>
                <a:cs typeface="Tahoma"/>
              </a:rPr>
              <a:t>and </a:t>
            </a:r>
            <a:r>
              <a:rPr sz="2450" spc="210" dirty="0">
                <a:solidFill>
                  <a:srgbClr val="FFFFFF"/>
                </a:solidFill>
                <a:latin typeface="Tahoma"/>
                <a:cs typeface="Tahoma"/>
              </a:rPr>
              <a:t>majoring</a:t>
            </a:r>
            <a:r>
              <a:rPr sz="2450" spc="2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50" spc="135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2450" spc="25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5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450" spc="25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50" spc="275" dirty="0">
                <a:solidFill>
                  <a:srgbClr val="FFFFFF"/>
                </a:solidFill>
                <a:latin typeface="Tahoma"/>
                <a:cs typeface="Tahoma"/>
              </a:rPr>
              <a:t>discipline</a:t>
            </a:r>
            <a:r>
              <a:rPr sz="2450" spc="25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50" spc="235" dirty="0">
                <a:solidFill>
                  <a:srgbClr val="FFFFFF"/>
                </a:solidFill>
                <a:latin typeface="Tahoma"/>
                <a:cs typeface="Tahoma"/>
              </a:rPr>
              <a:t>relevant</a:t>
            </a:r>
            <a:r>
              <a:rPr sz="2450" spc="2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50" spc="180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2450" spc="25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50" spc="240" dirty="0">
                <a:solidFill>
                  <a:srgbClr val="FFFFFF"/>
                </a:solidFill>
                <a:latin typeface="Tahoma"/>
                <a:cs typeface="Tahoma"/>
              </a:rPr>
              <a:t>entering</a:t>
            </a:r>
            <a:r>
              <a:rPr sz="2450" spc="25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50" spc="19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450" spc="25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50" spc="235" dirty="0">
                <a:solidFill>
                  <a:srgbClr val="FFFFFF"/>
                </a:solidFill>
                <a:latin typeface="Tahoma"/>
                <a:cs typeface="Tahoma"/>
              </a:rPr>
              <a:t>hydropower</a:t>
            </a:r>
            <a:r>
              <a:rPr sz="2450" spc="2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50" spc="225" dirty="0">
                <a:solidFill>
                  <a:srgbClr val="FFFFFF"/>
                </a:solidFill>
                <a:latin typeface="Tahoma"/>
                <a:cs typeface="Tahoma"/>
              </a:rPr>
              <a:t>field.</a:t>
            </a:r>
            <a:endParaRPr sz="245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2450" dirty="0">
                <a:solidFill>
                  <a:srgbClr val="FFFFFF"/>
                </a:solidFill>
                <a:latin typeface="Tahoma"/>
                <a:cs typeface="Tahoma"/>
              </a:rPr>
              <a:t>$</a:t>
            </a:r>
            <a:r>
              <a:rPr sz="2450" spc="-5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50" spc="-60" dirty="0">
                <a:solidFill>
                  <a:srgbClr val="FFFFFF"/>
                </a:solidFill>
                <a:latin typeface="Tahoma"/>
                <a:cs typeface="Tahoma"/>
              </a:rPr>
              <a:t>3</a:t>
            </a:r>
            <a:r>
              <a:rPr sz="2450" spc="-5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50" spc="70" dirty="0">
                <a:solidFill>
                  <a:srgbClr val="FFFFFF"/>
                </a:solidFill>
                <a:latin typeface="Tahoma"/>
                <a:cs typeface="Tahoma"/>
              </a:rPr>
              <a:t>K</a:t>
            </a:r>
            <a:r>
              <a:rPr sz="2450" spc="2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50" spc="270" dirty="0">
                <a:solidFill>
                  <a:srgbClr val="FFFFFF"/>
                </a:solidFill>
                <a:latin typeface="Tahoma"/>
                <a:cs typeface="Tahoma"/>
              </a:rPr>
              <a:t>scholarship</a:t>
            </a:r>
            <a:r>
              <a:rPr sz="2450" spc="2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50" spc="215" dirty="0">
                <a:solidFill>
                  <a:srgbClr val="FFFFFF"/>
                </a:solidFill>
                <a:latin typeface="Tahoma"/>
                <a:cs typeface="Tahoma"/>
              </a:rPr>
              <a:t>awarded</a:t>
            </a:r>
            <a:r>
              <a:rPr sz="2450" spc="2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50" spc="185" dirty="0">
                <a:solidFill>
                  <a:srgbClr val="FFFFFF"/>
                </a:solidFill>
                <a:latin typeface="Tahoma"/>
                <a:cs typeface="Tahoma"/>
              </a:rPr>
              <a:t>annually.</a:t>
            </a:r>
            <a:endParaRPr sz="2450" dirty="0">
              <a:latin typeface="Tahoma"/>
              <a:cs typeface="Tahoma"/>
            </a:endParaRPr>
          </a:p>
          <a:p>
            <a:pPr marL="12700" marR="295275">
              <a:lnSpc>
                <a:spcPct val="114799"/>
              </a:lnSpc>
            </a:pPr>
            <a:r>
              <a:rPr sz="2450" spc="15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450" spc="2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50" spc="250" dirty="0">
                <a:solidFill>
                  <a:srgbClr val="FFFFFF"/>
                </a:solidFill>
                <a:latin typeface="Tahoma"/>
                <a:cs typeface="Tahoma"/>
              </a:rPr>
              <a:t>scholarship(</a:t>
            </a:r>
            <a:r>
              <a:rPr sz="2450" spc="-5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50" spc="65" dirty="0">
                <a:solidFill>
                  <a:srgbClr val="FFFFFF"/>
                </a:solidFill>
                <a:latin typeface="Tahoma"/>
                <a:cs typeface="Tahoma"/>
              </a:rPr>
              <a:t>s)</a:t>
            </a:r>
            <a:r>
              <a:rPr sz="2450" spc="2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50" spc="204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2450" spc="2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50" spc="220" dirty="0">
                <a:solidFill>
                  <a:srgbClr val="FFFFFF"/>
                </a:solidFill>
                <a:latin typeface="Tahoma"/>
                <a:cs typeface="Tahoma"/>
              </a:rPr>
              <a:t>based</a:t>
            </a:r>
            <a:r>
              <a:rPr sz="2450" spc="2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50" spc="120" dirty="0">
                <a:solidFill>
                  <a:srgbClr val="FFFFFF"/>
                </a:solidFill>
                <a:latin typeface="Tahoma"/>
                <a:cs typeface="Tahoma"/>
              </a:rPr>
              <a:t>on</a:t>
            </a:r>
            <a:r>
              <a:rPr sz="2450" spc="2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50" spc="200" dirty="0">
                <a:solidFill>
                  <a:srgbClr val="FFFFFF"/>
                </a:solidFill>
                <a:latin typeface="Tahoma"/>
                <a:cs typeface="Tahoma"/>
              </a:rPr>
              <a:t>women</a:t>
            </a:r>
            <a:r>
              <a:rPr sz="2450" spc="2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50" spc="165" dirty="0">
                <a:solidFill>
                  <a:srgbClr val="FFFFFF"/>
                </a:solidFill>
                <a:latin typeface="Tahoma"/>
                <a:cs typeface="Tahoma"/>
              </a:rPr>
              <a:t>who</a:t>
            </a:r>
            <a:r>
              <a:rPr sz="2450" spc="2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50" spc="285" dirty="0">
                <a:solidFill>
                  <a:srgbClr val="FFFFFF"/>
                </a:solidFill>
                <a:latin typeface="Tahoma"/>
                <a:cs typeface="Tahoma"/>
              </a:rPr>
              <a:t>reflect</a:t>
            </a:r>
            <a:r>
              <a:rPr sz="2450" spc="2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50" spc="265" dirty="0">
                <a:solidFill>
                  <a:srgbClr val="FFFFFF"/>
                </a:solidFill>
                <a:latin typeface="Tahoma"/>
                <a:cs typeface="Tahoma"/>
              </a:rPr>
              <a:t>Julie'</a:t>
            </a:r>
            <a:r>
              <a:rPr sz="2450" spc="95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2450" spc="2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50" spc="265" dirty="0">
                <a:solidFill>
                  <a:srgbClr val="FFFFFF"/>
                </a:solidFill>
                <a:latin typeface="Tahoma"/>
                <a:cs typeface="Tahoma"/>
              </a:rPr>
              <a:t>attributes</a:t>
            </a:r>
            <a:r>
              <a:rPr sz="2450" spc="2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50" spc="145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2450" spc="2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450" spc="175" dirty="0">
                <a:solidFill>
                  <a:srgbClr val="FFFFFF"/>
                </a:solidFill>
                <a:latin typeface="Tahoma"/>
                <a:cs typeface="Tahoma"/>
              </a:rPr>
              <a:t>are interested</a:t>
            </a:r>
            <a:r>
              <a:rPr sz="2450" spc="2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50" spc="110" dirty="0">
                <a:solidFill>
                  <a:srgbClr val="FFFFFF"/>
                </a:solidFill>
                <a:latin typeface="Tahoma"/>
                <a:cs typeface="Tahoma"/>
              </a:rPr>
              <a:t>in </a:t>
            </a:r>
            <a:r>
              <a:rPr sz="2450" spc="130" dirty="0">
                <a:solidFill>
                  <a:srgbClr val="FFFFFF"/>
                </a:solidFill>
                <a:latin typeface="Tahoma"/>
                <a:cs typeface="Tahoma"/>
              </a:rPr>
              <a:t>any</a:t>
            </a:r>
            <a:r>
              <a:rPr sz="2450" spc="2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50" spc="270" dirty="0">
                <a:solidFill>
                  <a:srgbClr val="FFFFFF"/>
                </a:solidFill>
                <a:latin typeface="Tahoma"/>
                <a:cs typeface="Tahoma"/>
              </a:rPr>
              <a:t>aspect</a:t>
            </a:r>
            <a:r>
              <a:rPr sz="2450" spc="2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50" spc="20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450" spc="2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50" spc="220" dirty="0">
                <a:solidFill>
                  <a:srgbClr val="FFFFFF"/>
                </a:solidFill>
                <a:latin typeface="Tahoma"/>
                <a:cs typeface="Tahoma"/>
              </a:rPr>
              <a:t>hydropower.</a:t>
            </a:r>
            <a:endParaRPr sz="2450" dirty="0">
              <a:latin typeface="Tahoma"/>
              <a:cs typeface="Tahoma"/>
            </a:endParaRPr>
          </a:p>
          <a:p>
            <a:pPr marL="12700" marR="5080">
              <a:lnSpc>
                <a:spcPct val="114799"/>
              </a:lnSpc>
            </a:pPr>
            <a:r>
              <a:rPr sz="2450" spc="215" dirty="0">
                <a:solidFill>
                  <a:srgbClr val="FFFFFF"/>
                </a:solidFill>
                <a:latin typeface="Tahoma"/>
                <a:cs typeface="Tahoma"/>
              </a:rPr>
              <a:t>Grants</a:t>
            </a:r>
            <a:r>
              <a:rPr sz="2450" spc="2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50" spc="180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2450" spc="2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50" spc="200" dirty="0">
                <a:solidFill>
                  <a:srgbClr val="FFFFFF"/>
                </a:solidFill>
                <a:latin typeface="Tahoma"/>
                <a:cs typeface="Tahoma"/>
              </a:rPr>
              <a:t>women</a:t>
            </a:r>
            <a:r>
              <a:rPr sz="2450" spc="2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50" spc="165" dirty="0">
                <a:solidFill>
                  <a:srgbClr val="FFFFFF"/>
                </a:solidFill>
                <a:latin typeface="Tahoma"/>
                <a:cs typeface="Tahoma"/>
              </a:rPr>
              <a:t>who</a:t>
            </a:r>
            <a:r>
              <a:rPr sz="2450" spc="2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50" spc="180" dirty="0">
                <a:solidFill>
                  <a:srgbClr val="FFFFFF"/>
                </a:solidFill>
                <a:latin typeface="Tahoma"/>
                <a:cs typeface="Tahoma"/>
              </a:rPr>
              <a:t>plan</a:t>
            </a:r>
            <a:r>
              <a:rPr sz="2450" spc="2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50" spc="180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2450" spc="2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50" spc="229" dirty="0">
                <a:solidFill>
                  <a:srgbClr val="FFFFFF"/>
                </a:solidFill>
                <a:latin typeface="Tahoma"/>
                <a:cs typeface="Tahoma"/>
              </a:rPr>
              <a:t>enter</a:t>
            </a:r>
            <a:r>
              <a:rPr sz="2450" spc="2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50" spc="235" dirty="0">
                <a:solidFill>
                  <a:srgbClr val="FFFFFF"/>
                </a:solidFill>
                <a:latin typeface="Tahoma"/>
                <a:cs typeface="Tahoma"/>
              </a:rPr>
              <a:t>hydropower</a:t>
            </a:r>
            <a:r>
              <a:rPr sz="2450" spc="2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50" spc="180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2450" spc="2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50" spc="280" dirty="0">
                <a:solidFill>
                  <a:srgbClr val="FFFFFF"/>
                </a:solidFill>
                <a:latin typeface="Tahoma"/>
                <a:cs typeface="Tahoma"/>
              </a:rPr>
              <a:t>assist</a:t>
            </a:r>
            <a:r>
              <a:rPr sz="2450" spc="2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50" spc="215" dirty="0">
                <a:solidFill>
                  <a:srgbClr val="FFFFFF"/>
                </a:solidFill>
                <a:latin typeface="Tahoma"/>
                <a:cs typeface="Tahoma"/>
              </a:rPr>
              <a:t>with</a:t>
            </a:r>
            <a:r>
              <a:rPr sz="2450" spc="2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50" spc="254" dirty="0">
                <a:solidFill>
                  <a:srgbClr val="FFFFFF"/>
                </a:solidFill>
                <a:latin typeface="Tahoma"/>
                <a:cs typeface="Tahoma"/>
              </a:rPr>
              <a:t>expenses</a:t>
            </a:r>
            <a:r>
              <a:rPr sz="2450" spc="2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50" spc="180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2450" spc="2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50" spc="229" dirty="0">
                <a:solidFill>
                  <a:srgbClr val="FFFFFF"/>
                </a:solidFill>
                <a:latin typeface="Tahoma"/>
                <a:cs typeface="Tahoma"/>
              </a:rPr>
              <a:t>attend</a:t>
            </a:r>
            <a:r>
              <a:rPr sz="2450" spc="2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50" spc="95" dirty="0">
                <a:solidFill>
                  <a:srgbClr val="FFFFFF"/>
                </a:solidFill>
                <a:latin typeface="Tahoma"/>
                <a:cs typeface="Tahoma"/>
              </a:rPr>
              <a:t>an</a:t>
            </a:r>
            <a:r>
              <a:rPr sz="2450" spc="2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50" spc="235" dirty="0">
                <a:solidFill>
                  <a:srgbClr val="FFFFFF"/>
                </a:solidFill>
                <a:latin typeface="Tahoma"/>
                <a:cs typeface="Tahoma"/>
              </a:rPr>
              <a:t>industry</a:t>
            </a:r>
            <a:r>
              <a:rPr sz="2450" spc="2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50" spc="200" dirty="0">
                <a:solidFill>
                  <a:srgbClr val="FFFFFF"/>
                </a:solidFill>
                <a:latin typeface="Tahoma"/>
                <a:cs typeface="Tahoma"/>
              </a:rPr>
              <a:t>event. </a:t>
            </a:r>
            <a:r>
              <a:rPr sz="2450" spc="270" dirty="0">
                <a:solidFill>
                  <a:srgbClr val="FFFFFF"/>
                </a:solidFill>
                <a:latin typeface="Tahoma"/>
                <a:cs typeface="Tahoma"/>
              </a:rPr>
              <a:t>Application </a:t>
            </a:r>
            <a:r>
              <a:rPr sz="2450" spc="229" dirty="0">
                <a:solidFill>
                  <a:srgbClr val="FFFFFF"/>
                </a:solidFill>
                <a:latin typeface="Tahoma"/>
                <a:cs typeface="Tahoma"/>
              </a:rPr>
              <a:t>deadline</a:t>
            </a:r>
            <a:r>
              <a:rPr sz="2450" spc="2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450" spc="270" dirty="0">
                <a:solidFill>
                  <a:srgbClr val="FFFFFF"/>
                </a:solidFill>
                <a:latin typeface="Tahoma"/>
                <a:cs typeface="Tahoma"/>
              </a:rPr>
              <a:t>has been </a:t>
            </a:r>
            <a:r>
              <a:rPr sz="2450" spc="240" dirty="0">
                <a:solidFill>
                  <a:srgbClr val="FFFFFF"/>
                </a:solidFill>
                <a:latin typeface="Tahoma"/>
                <a:cs typeface="Tahoma"/>
              </a:rPr>
              <a:t>extended</a:t>
            </a:r>
            <a:r>
              <a:rPr sz="2450" spc="2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50" spc="180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2450" spc="2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50" spc="-60" dirty="0">
                <a:solidFill>
                  <a:srgbClr val="FFFFFF"/>
                </a:solidFill>
                <a:latin typeface="Tahoma"/>
                <a:cs typeface="Tahoma"/>
              </a:rPr>
              <a:t>5</a:t>
            </a:r>
            <a:r>
              <a:rPr sz="2450" spc="-5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50" dirty="0">
                <a:solidFill>
                  <a:srgbClr val="FFFFFF"/>
                </a:solidFill>
                <a:latin typeface="Tahoma"/>
                <a:cs typeface="Tahoma"/>
              </a:rPr>
              <a:t>/</a:t>
            </a:r>
            <a:r>
              <a:rPr sz="2450" spc="-5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50" spc="-150" dirty="0">
                <a:solidFill>
                  <a:srgbClr val="FFFFFF"/>
                </a:solidFill>
                <a:latin typeface="Tahoma"/>
                <a:cs typeface="Tahoma"/>
              </a:rPr>
              <a:t>31</a:t>
            </a:r>
            <a:r>
              <a:rPr sz="2450" spc="-5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50" dirty="0">
                <a:solidFill>
                  <a:srgbClr val="FFFFFF"/>
                </a:solidFill>
                <a:latin typeface="Tahoma"/>
                <a:cs typeface="Tahoma"/>
              </a:rPr>
              <a:t>/</a:t>
            </a:r>
            <a:r>
              <a:rPr sz="2450" spc="-5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50" spc="95" dirty="0">
                <a:solidFill>
                  <a:srgbClr val="FFFFFF"/>
                </a:solidFill>
                <a:latin typeface="Tahoma"/>
                <a:cs typeface="Tahoma"/>
              </a:rPr>
              <a:t>23</a:t>
            </a:r>
            <a:r>
              <a:rPr sz="2450" spc="-50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endParaRPr sz="2450" dirty="0">
              <a:latin typeface="Tahoma"/>
              <a:cs typeface="Tahoma"/>
            </a:endParaRPr>
          </a:p>
          <a:p>
            <a:pPr marL="12700" marR="3308985">
              <a:lnSpc>
                <a:spcPct val="114799"/>
              </a:lnSpc>
            </a:pPr>
            <a:r>
              <a:rPr sz="2450" spc="220" dirty="0">
                <a:solidFill>
                  <a:schemeClr val="bg1"/>
                </a:solidFill>
                <a:latin typeface="Tahoma"/>
                <a:cs typeface="Tahoma"/>
              </a:rPr>
              <a:t>Award</a:t>
            </a:r>
            <a:r>
              <a:rPr sz="2450" spc="229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2450" spc="220" dirty="0">
                <a:solidFill>
                  <a:schemeClr val="bg1"/>
                </a:solidFill>
                <a:latin typeface="Tahoma"/>
                <a:cs typeface="Tahoma"/>
              </a:rPr>
              <a:t>winner</a:t>
            </a:r>
            <a:r>
              <a:rPr sz="2450" spc="240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2450" spc="229" dirty="0">
                <a:solidFill>
                  <a:schemeClr val="bg1"/>
                </a:solidFill>
                <a:latin typeface="Tahoma"/>
                <a:cs typeface="Tahoma"/>
              </a:rPr>
              <a:t>announced</a:t>
            </a:r>
            <a:r>
              <a:rPr sz="2450" spc="245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2450" spc="155" dirty="0">
                <a:solidFill>
                  <a:schemeClr val="bg1"/>
                </a:solidFill>
                <a:latin typeface="Tahoma"/>
                <a:cs typeface="Tahoma"/>
              </a:rPr>
              <a:t>at</a:t>
            </a:r>
            <a:r>
              <a:rPr sz="2450" spc="240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2450" spc="150" dirty="0">
                <a:solidFill>
                  <a:schemeClr val="bg1"/>
                </a:solidFill>
                <a:latin typeface="Tahoma"/>
                <a:cs typeface="Tahoma"/>
              </a:rPr>
              <a:t>NHA'</a:t>
            </a:r>
            <a:r>
              <a:rPr sz="2450" spc="-505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2450" spc="95" dirty="0">
                <a:solidFill>
                  <a:schemeClr val="bg1"/>
                </a:solidFill>
                <a:latin typeface="Tahoma"/>
                <a:cs typeface="Tahoma"/>
              </a:rPr>
              <a:t>s</a:t>
            </a:r>
            <a:r>
              <a:rPr sz="2450" spc="240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2450" u="heavy" spc="204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Clean</a:t>
            </a:r>
            <a:r>
              <a:rPr sz="2450" u="heavy" spc="24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450" u="heavy" spc="24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Currents</a:t>
            </a:r>
            <a:r>
              <a:rPr sz="2450" u="heavy" spc="24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450" u="heavy" spc="26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Conference</a:t>
            </a:r>
            <a:r>
              <a:rPr sz="2450" spc="245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2450" spc="-105" dirty="0">
                <a:solidFill>
                  <a:schemeClr val="bg1"/>
                </a:solidFill>
                <a:latin typeface="Tahoma"/>
                <a:cs typeface="Tahoma"/>
              </a:rPr>
              <a:t>10</a:t>
            </a:r>
            <a:r>
              <a:rPr sz="2450" spc="-505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2450" dirty="0">
                <a:solidFill>
                  <a:schemeClr val="bg1"/>
                </a:solidFill>
                <a:latin typeface="Tahoma"/>
                <a:cs typeface="Tahoma"/>
              </a:rPr>
              <a:t>/</a:t>
            </a:r>
            <a:r>
              <a:rPr sz="2450" spc="-505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2450" spc="-105" dirty="0">
                <a:solidFill>
                  <a:schemeClr val="bg1"/>
                </a:solidFill>
                <a:latin typeface="Tahoma"/>
                <a:cs typeface="Tahoma"/>
              </a:rPr>
              <a:t>10</a:t>
            </a:r>
            <a:r>
              <a:rPr sz="2450" spc="-505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2450" spc="85" dirty="0">
                <a:solidFill>
                  <a:schemeClr val="bg1"/>
                </a:solidFill>
                <a:latin typeface="Tahoma"/>
                <a:cs typeface="Tahoma"/>
              </a:rPr>
              <a:t>-</a:t>
            </a:r>
            <a:r>
              <a:rPr sz="2450" spc="-505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2450" dirty="0">
                <a:solidFill>
                  <a:schemeClr val="bg1"/>
                </a:solidFill>
                <a:latin typeface="Tahoma"/>
                <a:cs typeface="Tahoma"/>
              </a:rPr>
              <a:t>12</a:t>
            </a:r>
            <a:r>
              <a:rPr sz="2450" spc="245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2450" spc="135" dirty="0">
                <a:solidFill>
                  <a:schemeClr val="bg1"/>
                </a:solidFill>
                <a:latin typeface="Tahoma"/>
                <a:cs typeface="Tahoma"/>
              </a:rPr>
              <a:t>in</a:t>
            </a:r>
            <a:r>
              <a:rPr sz="2450" spc="235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2450" spc="240" dirty="0">
                <a:solidFill>
                  <a:schemeClr val="bg1"/>
                </a:solidFill>
                <a:latin typeface="Tahoma"/>
                <a:cs typeface="Tahoma"/>
              </a:rPr>
              <a:t>Cincinnati. </a:t>
            </a:r>
            <a:r>
              <a:rPr sz="2450" spc="215" dirty="0">
                <a:solidFill>
                  <a:schemeClr val="bg1"/>
                </a:solidFill>
                <a:latin typeface="Tahoma"/>
                <a:cs typeface="Tahoma"/>
              </a:rPr>
              <a:t>Apply</a:t>
            </a:r>
            <a:r>
              <a:rPr sz="2450" spc="260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2450" spc="155" dirty="0">
                <a:solidFill>
                  <a:schemeClr val="bg1"/>
                </a:solidFill>
                <a:latin typeface="Tahoma"/>
                <a:cs typeface="Tahoma"/>
              </a:rPr>
              <a:t>at</a:t>
            </a:r>
            <a:r>
              <a:rPr sz="2450" spc="260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2450" u="heavy" spc="18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www.h</a:t>
            </a:r>
            <a:r>
              <a:rPr sz="2450" spc="-505" dirty="0">
                <a:solidFill>
                  <a:schemeClr val="bg1"/>
                </a:solidFill>
                <a:latin typeface="Tahoma"/>
                <a:cs typeface="Tahoma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450" spc="-360" dirty="0">
                <a:solidFill>
                  <a:schemeClr val="bg1"/>
                </a:solidFill>
                <a:latin typeface="Tahoma"/>
                <a:cs typeface="Tahoma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</a:t>
            </a:r>
            <a:r>
              <a:rPr sz="2450" u="heavy" spc="-5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450" u="heavy" spc="24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drofoundation.org</a:t>
            </a:r>
            <a:endParaRPr sz="2450" dirty="0">
              <a:solidFill>
                <a:schemeClr val="bg1"/>
              </a:solidFill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0F9AB-EE51-AC4D-3CB9-BE68B802F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8707" y="149465"/>
            <a:ext cx="6429375" cy="1923604"/>
          </a:xfrm>
        </p:spPr>
        <p:txBody>
          <a:bodyPr/>
          <a:lstStyle/>
          <a:p>
            <a:r>
              <a:rPr lang="en-US" dirty="0"/>
              <a:t>Reimagining Hydropower Vision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00D8A7-5AF5-C42C-104D-EF5ACFCC3C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722438-F0FC-95AB-7973-96AA10684E7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311" y="2129144"/>
            <a:ext cx="15945377" cy="780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953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14EEB-ACFB-43D5-9F13-5AAD4A544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Action Area Goal Intents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255265F-ABFD-4E3D-8190-0FF305BAC240}"/>
              </a:ext>
            </a:extLst>
          </p:cNvPr>
          <p:cNvGraphicFramePr>
            <a:graphicFrameLocks noGrp="1"/>
          </p:cNvGraphicFramePr>
          <p:nvPr>
            <p:ph sz="quarter" idx="10"/>
          </p:nvPr>
        </p:nvGraphicFramePr>
        <p:xfrm>
          <a:off x="132126" y="1353067"/>
          <a:ext cx="17999745" cy="83918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9949">
                  <a:extLst>
                    <a:ext uri="{9D8B030D-6E8A-4147-A177-3AD203B41FA5}">
                      <a16:colId xmlns:a16="http://schemas.microsoft.com/office/drawing/2014/main" val="3499274237"/>
                    </a:ext>
                  </a:extLst>
                </a:gridCol>
                <a:gridCol w="3599949">
                  <a:extLst>
                    <a:ext uri="{9D8B030D-6E8A-4147-A177-3AD203B41FA5}">
                      <a16:colId xmlns:a16="http://schemas.microsoft.com/office/drawing/2014/main" val="1138720670"/>
                    </a:ext>
                  </a:extLst>
                </a:gridCol>
                <a:gridCol w="3599949">
                  <a:extLst>
                    <a:ext uri="{9D8B030D-6E8A-4147-A177-3AD203B41FA5}">
                      <a16:colId xmlns:a16="http://schemas.microsoft.com/office/drawing/2014/main" val="375719542"/>
                    </a:ext>
                  </a:extLst>
                </a:gridCol>
                <a:gridCol w="3599949">
                  <a:extLst>
                    <a:ext uri="{9D8B030D-6E8A-4147-A177-3AD203B41FA5}">
                      <a16:colId xmlns:a16="http://schemas.microsoft.com/office/drawing/2014/main" val="1220141303"/>
                    </a:ext>
                  </a:extLst>
                </a:gridCol>
                <a:gridCol w="3599949">
                  <a:extLst>
                    <a:ext uri="{9D8B030D-6E8A-4147-A177-3AD203B41FA5}">
                      <a16:colId xmlns:a16="http://schemas.microsoft.com/office/drawing/2014/main" val="2852144482"/>
                    </a:ext>
                  </a:extLst>
                </a:gridCol>
              </a:tblGrid>
              <a:tr h="961578">
                <a:tc>
                  <a:txBody>
                    <a:bodyPr/>
                    <a:lstStyle/>
                    <a:p>
                      <a:pPr algn="l"/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Advanced Technology</a:t>
                      </a:r>
                      <a:endParaRPr lang="en-US" sz="23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97280" marR="137160" marT="137160" marB="13716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3C8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Sustainable </a:t>
                      </a:r>
                      <a:br>
                        <a:rPr lang="en-US" sz="2300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Dev &amp; Ops</a:t>
                      </a:r>
                      <a:endParaRPr lang="en-US" sz="23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97280" marR="137160" marT="137160" marB="13716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1F4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Improved </a:t>
                      </a:r>
                      <a:br>
                        <a:rPr lang="en-US" sz="2300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Valuation</a:t>
                      </a:r>
                      <a:endParaRPr lang="en-US" sz="23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97280" marR="137160" marT="137160" marB="13716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278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Optimized Reg Processes</a:t>
                      </a:r>
                      <a:endParaRPr lang="en-US" sz="23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97280" marR="137160" marT="137160" marB="13716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2C9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Enhanced Collab, </a:t>
                      </a:r>
                      <a:br>
                        <a:rPr lang="en-US" sz="2300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Edu &amp; Outreach</a:t>
                      </a:r>
                      <a:endParaRPr lang="en-US" sz="23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97280" marR="137160" marT="137160" marB="13716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2D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549659"/>
                  </a:ext>
                </a:extLst>
              </a:tr>
              <a:tr h="1351056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sz="21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Forum Lead: </a:t>
                      </a:r>
                      <a:endParaRPr lang="en-US" sz="27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</a:endParaRPr>
                    </a:p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sz="2100" b="0" dirty="0">
                          <a:solidFill>
                            <a:srgbClr val="F43C82"/>
                          </a:solidFill>
                          <a:latin typeface="+mj-lt"/>
                        </a:rPr>
                        <a:t>Kevin Stewart (ORNL)</a:t>
                      </a:r>
                    </a:p>
                  </a:txBody>
                  <a:tcPr marL="137160" marR="137160" marT="137160" marB="13716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3C82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sz="21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Forum Lead: </a:t>
                      </a:r>
                      <a:endParaRPr lang="en-US" sz="27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</a:endParaRPr>
                    </a:p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sz="2100" b="0" dirty="0">
                          <a:solidFill>
                            <a:srgbClr val="9B1F40"/>
                          </a:solidFill>
                          <a:latin typeface="+mj-lt"/>
                        </a:rPr>
                        <a:t>Kenneth Ham (PNNL)</a:t>
                      </a:r>
                    </a:p>
                  </a:txBody>
                  <a:tcPr marL="137160" marR="137160" marT="137160" marB="13716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1F4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sz="21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Forum Leads: </a:t>
                      </a:r>
                      <a:endParaRPr lang="en-US" sz="27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</a:endParaRPr>
                    </a:p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sz="2100" b="0" dirty="0">
                          <a:solidFill>
                            <a:srgbClr val="92278F"/>
                          </a:solidFill>
                          <a:latin typeface="+mj-lt"/>
                        </a:rPr>
                        <a:t>Stuart Cohen (NREL) </a:t>
                      </a:r>
                      <a:br>
                        <a:rPr lang="en-US" sz="2100" b="0" dirty="0">
                          <a:solidFill>
                            <a:srgbClr val="92278F"/>
                          </a:solidFill>
                          <a:latin typeface="+mj-lt"/>
                        </a:rPr>
                      </a:br>
                      <a:r>
                        <a:rPr lang="en-US" sz="2100" b="0" dirty="0">
                          <a:solidFill>
                            <a:srgbClr val="92278F"/>
                          </a:solidFill>
                          <a:latin typeface="+mj-lt"/>
                        </a:rPr>
                        <a:t>&amp; Todd Levin (ANL)</a:t>
                      </a:r>
                    </a:p>
                  </a:txBody>
                  <a:tcPr marL="137160" marR="137160" marT="137160" marB="13716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278F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sz="21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Forum Lead: </a:t>
                      </a:r>
                      <a:endParaRPr lang="en-US" sz="27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</a:endParaRPr>
                    </a:p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sz="2100" b="0" dirty="0">
                          <a:solidFill>
                            <a:srgbClr val="662C91"/>
                          </a:solidFill>
                          <a:latin typeface="+mj-lt"/>
                        </a:rPr>
                        <a:t>Bo Saulsbury (PNNL)</a:t>
                      </a:r>
                    </a:p>
                  </a:txBody>
                  <a:tcPr marL="137160" marR="137160" marT="137160" marB="13716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2C91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sz="21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Forum Lead: </a:t>
                      </a:r>
                      <a:endParaRPr lang="en-US" sz="27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</a:endParaRPr>
                    </a:p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sz="2100" b="0" dirty="0">
                          <a:solidFill>
                            <a:srgbClr val="302D69"/>
                          </a:solidFill>
                          <a:latin typeface="+mj-lt"/>
                        </a:rPr>
                        <a:t>Lara Aston (PNNL)</a:t>
                      </a:r>
                    </a:p>
                  </a:txBody>
                  <a:tcPr marL="137160" marR="137160" marT="137160" marB="13716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2D69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3144531"/>
                  </a:ext>
                </a:extLst>
              </a:tr>
              <a:tr h="135105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sz="21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WPTO Liaisons: </a:t>
                      </a:r>
                    </a:p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sz="2100" b="0" dirty="0">
                          <a:solidFill>
                            <a:srgbClr val="F43C82"/>
                          </a:solidFill>
                          <a:latin typeface="+mj-lt"/>
                        </a:rPr>
                        <a:t>Katie Jackson </a:t>
                      </a:r>
                      <a:br>
                        <a:rPr lang="en-US" sz="2100" b="0" dirty="0">
                          <a:solidFill>
                            <a:srgbClr val="F43C82"/>
                          </a:solidFill>
                          <a:latin typeface="+mj-lt"/>
                        </a:rPr>
                      </a:br>
                      <a:r>
                        <a:rPr lang="en-US" sz="2100" b="0" dirty="0">
                          <a:solidFill>
                            <a:srgbClr val="F43C82"/>
                          </a:solidFill>
                          <a:latin typeface="+mj-lt"/>
                        </a:rPr>
                        <a:t>&amp; Kyle </a:t>
                      </a:r>
                      <a:r>
                        <a:rPr lang="en-US" sz="2100" b="0" dirty="0" err="1">
                          <a:solidFill>
                            <a:srgbClr val="F43C82"/>
                          </a:solidFill>
                          <a:latin typeface="+mj-lt"/>
                        </a:rPr>
                        <a:t>DeSomber</a:t>
                      </a:r>
                      <a:endParaRPr lang="en-US" sz="2100" b="0" dirty="0">
                        <a:solidFill>
                          <a:srgbClr val="F43C82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3C82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>
                              <a:lumMod val="65000"/>
                              <a:lumOff val="35000"/>
                            </a:srgb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WPTO Liaison: 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B1F4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Dana </a:t>
                      </a:r>
                      <a:r>
                        <a:rPr kumimoji="0" lang="en-US" sz="2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9B1F4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McCoskey</a:t>
                      </a:r>
                      <a:endParaRPr kumimoji="0" lang="en-US" sz="2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9B1F4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1F4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>
                              <a:lumMod val="65000"/>
                              <a:lumOff val="35000"/>
                            </a:srgb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WPTO Liaison: 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2278F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Sam </a:t>
                      </a:r>
                      <a:r>
                        <a:rPr kumimoji="0" lang="en-US" sz="2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92278F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Bockenhauer</a:t>
                      </a:r>
                      <a:endParaRPr kumimoji="0" lang="en-US" sz="2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92278F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278F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>
                              <a:lumMod val="65000"/>
                              <a:lumOff val="35000"/>
                            </a:srgb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WPTO Liaison: </a:t>
                      </a:r>
                      <a:endParaRPr kumimoji="0" lang="en-US" sz="2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>
                            <a:lumMod val="65000"/>
                            <a:lumOff val="35000"/>
                          </a:srgb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62C9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Tim Welch</a:t>
                      </a:r>
                      <a:endParaRPr kumimoji="0" lang="en-US" sz="2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62C9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2C91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>
                              <a:lumMod val="65000"/>
                              <a:lumOff val="35000"/>
                            </a:srgb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WPTO Liaison: 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02D69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Allison Johnson</a:t>
                      </a:r>
                      <a:endParaRPr kumimoji="0" lang="en-US" sz="2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02D69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2D69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6228429"/>
                  </a:ext>
                </a:extLst>
              </a:tr>
              <a:tr h="471438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1800"/>
                        </a:spcAft>
                        <a:buFont typeface="+mj-lt"/>
                        <a:buNone/>
                      </a:pPr>
                      <a:endParaRPr lang="en-US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3C82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1800"/>
                        </a:spcAft>
                        <a:buFont typeface="+mj-lt"/>
                        <a:buNone/>
                      </a:pPr>
                      <a:endParaRPr lang="en-US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B1F4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1800"/>
                        </a:spcAft>
                        <a:buFont typeface="+mj-lt"/>
                        <a:buNone/>
                      </a:pPr>
                      <a:endParaRPr lang="en-US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278F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1800"/>
                        </a:spcAft>
                        <a:buFont typeface="+mj-lt"/>
                        <a:buNone/>
                      </a:pPr>
                      <a:endParaRPr lang="en-US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2C91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1800"/>
                        </a:spcAft>
                        <a:buFont typeface="+mj-lt"/>
                        <a:buNone/>
                      </a:pPr>
                      <a:endParaRPr lang="en-US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2D69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8907863"/>
                  </a:ext>
                </a:extLst>
              </a:tr>
            </a:tbl>
          </a:graphicData>
        </a:graphic>
      </p:graphicFrame>
      <p:grpSp>
        <p:nvGrpSpPr>
          <p:cNvPr id="19" name="Group 18">
            <a:extLst>
              <a:ext uri="{FF2B5EF4-FFF2-40B4-BE49-F238E27FC236}">
                <a16:creationId xmlns:a16="http://schemas.microsoft.com/office/drawing/2014/main" id="{7E4B0B7A-B4BF-58A3-4F00-05CB253F3A8E}"/>
              </a:ext>
            </a:extLst>
          </p:cNvPr>
          <p:cNvGrpSpPr/>
          <p:nvPr/>
        </p:nvGrpSpPr>
        <p:grpSpPr>
          <a:xfrm>
            <a:off x="312099" y="5198249"/>
            <a:ext cx="3231948" cy="4335561"/>
            <a:chOff x="192505" y="3429000"/>
            <a:chExt cx="2242687" cy="257957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12B8CDD-C0F4-25F1-75CA-08AD1105AEB8}"/>
                </a:ext>
              </a:extLst>
            </p:cNvPr>
            <p:cNvSpPr/>
            <p:nvPr/>
          </p:nvSpPr>
          <p:spPr>
            <a:xfrm>
              <a:off x="192505" y="3429000"/>
              <a:ext cx="2242687" cy="5871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rgbClr val="F43C8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Innovative Approaches </a:t>
              </a:r>
              <a:br>
                <a:rPr lang="en-US" sz="2100" dirty="0">
                  <a:solidFill>
                    <a:srgbClr val="F43C8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100" dirty="0">
                  <a:solidFill>
                    <a:srgbClr val="F43C8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&amp; Materials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5A064FF-4D80-D481-390E-17692623F636}"/>
                </a:ext>
              </a:extLst>
            </p:cNvPr>
            <p:cNvSpPr/>
            <p:nvPr/>
          </p:nvSpPr>
          <p:spPr>
            <a:xfrm>
              <a:off x="192505" y="4093143"/>
              <a:ext cx="2242687" cy="5871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rgbClr val="F43C8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Environmental Performance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80FB910-C7B9-49B3-C5E6-42204E320845}"/>
                </a:ext>
              </a:extLst>
            </p:cNvPr>
            <p:cNvSpPr/>
            <p:nvPr/>
          </p:nvSpPr>
          <p:spPr>
            <a:xfrm>
              <a:off x="192505" y="4757286"/>
              <a:ext cx="2242687" cy="5871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rgbClr val="F43C8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Validated Technology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1C52A86-3F8E-AE3F-C1B1-C2FCD795F90A}"/>
                </a:ext>
              </a:extLst>
            </p:cNvPr>
            <p:cNvSpPr/>
            <p:nvPr/>
          </p:nvSpPr>
          <p:spPr>
            <a:xfrm>
              <a:off x="192505" y="5421430"/>
              <a:ext cx="2242687" cy="5871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rgbClr val="F43C8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Grid Integration </a:t>
              </a:r>
              <a:br>
                <a:rPr lang="en-US" sz="2100" dirty="0">
                  <a:solidFill>
                    <a:srgbClr val="F43C8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100" dirty="0">
                  <a:solidFill>
                    <a:srgbClr val="F43C8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&amp; Resiliency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9757996-52A2-1147-C1E0-0948262B4A06}"/>
              </a:ext>
            </a:extLst>
          </p:cNvPr>
          <p:cNvGrpSpPr/>
          <p:nvPr/>
        </p:nvGrpSpPr>
        <p:grpSpPr>
          <a:xfrm>
            <a:off x="3933881" y="5198248"/>
            <a:ext cx="3231948" cy="4335563"/>
            <a:chOff x="192505" y="3429000"/>
            <a:chExt cx="2242687" cy="3236994"/>
          </a:xfrm>
          <a:solidFill>
            <a:srgbClr val="9B1F40"/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06B538C-7C37-16A4-9EE6-AED136C26B1A}"/>
                </a:ext>
              </a:extLst>
            </p:cNvPr>
            <p:cNvSpPr/>
            <p:nvPr/>
          </p:nvSpPr>
          <p:spPr>
            <a:xfrm>
              <a:off x="192505" y="3429000"/>
              <a:ext cx="2242687" cy="5871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rgbClr val="9B1F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Climate Resilience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3F8EAAD-34FB-52A4-005F-34A5F26D9958}"/>
                </a:ext>
              </a:extLst>
            </p:cNvPr>
            <p:cNvSpPr/>
            <p:nvPr/>
          </p:nvSpPr>
          <p:spPr>
            <a:xfrm>
              <a:off x="192505" y="4093143"/>
              <a:ext cx="2242687" cy="5871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rgbClr val="9B1F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Coordinated Planning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EA55BE1-D3BC-E662-E450-A3912C6657AA}"/>
                </a:ext>
              </a:extLst>
            </p:cNvPr>
            <p:cNvSpPr/>
            <p:nvPr/>
          </p:nvSpPr>
          <p:spPr>
            <a:xfrm>
              <a:off x="192505" y="4757286"/>
              <a:ext cx="2242687" cy="5871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rgbClr val="9B1F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Optimized Operations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C6F6635-2F77-BB54-9784-F1CAD8A50481}"/>
                </a:ext>
              </a:extLst>
            </p:cNvPr>
            <p:cNvSpPr/>
            <p:nvPr/>
          </p:nvSpPr>
          <p:spPr>
            <a:xfrm>
              <a:off x="192505" y="5421430"/>
              <a:ext cx="2242687" cy="5871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rgbClr val="9B1F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Environmental Protection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1E132C1-94DB-77D2-786C-68382DBD6811}"/>
                </a:ext>
              </a:extLst>
            </p:cNvPr>
            <p:cNvSpPr/>
            <p:nvPr/>
          </p:nvSpPr>
          <p:spPr>
            <a:xfrm>
              <a:off x="192505" y="6078853"/>
              <a:ext cx="2242687" cy="5871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rgbClr val="9B1F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Safe Infrastructure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464FBCA-DBD0-3959-D5FA-F12B67D56D81}"/>
              </a:ext>
            </a:extLst>
          </p:cNvPr>
          <p:cNvGrpSpPr/>
          <p:nvPr/>
        </p:nvGrpSpPr>
        <p:grpSpPr>
          <a:xfrm>
            <a:off x="7537745" y="5198248"/>
            <a:ext cx="3231948" cy="4335563"/>
            <a:chOff x="192505" y="3429000"/>
            <a:chExt cx="2242687" cy="1915427"/>
          </a:xfrm>
          <a:solidFill>
            <a:srgbClr val="92278F"/>
          </a:solidFill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B4EA4E2-BAC5-6AD6-49E0-193468F1EA4C}"/>
                </a:ext>
              </a:extLst>
            </p:cNvPr>
            <p:cNvSpPr/>
            <p:nvPr/>
          </p:nvSpPr>
          <p:spPr>
            <a:xfrm>
              <a:off x="192505" y="3429000"/>
              <a:ext cx="2242687" cy="5871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rgbClr val="92278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Service Value Recognition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96B6BA4-9BE7-05C7-3E19-8C7CB8DDF726}"/>
                </a:ext>
              </a:extLst>
            </p:cNvPr>
            <p:cNvSpPr/>
            <p:nvPr/>
          </p:nvSpPr>
          <p:spPr>
            <a:xfrm>
              <a:off x="192505" y="4093143"/>
              <a:ext cx="2242687" cy="5871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rgbClr val="92278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Service Compensation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20C2248-51E0-F457-665C-5CC70937527D}"/>
                </a:ext>
              </a:extLst>
            </p:cNvPr>
            <p:cNvSpPr/>
            <p:nvPr/>
          </p:nvSpPr>
          <p:spPr>
            <a:xfrm>
              <a:off x="192505" y="4757286"/>
              <a:ext cx="2242687" cy="5871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rgbClr val="92278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Financing Support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0AAE705-36FA-04FE-E13A-E1F9E1ED2707}"/>
              </a:ext>
            </a:extLst>
          </p:cNvPr>
          <p:cNvGrpSpPr/>
          <p:nvPr/>
        </p:nvGrpSpPr>
        <p:grpSpPr>
          <a:xfrm>
            <a:off x="11115216" y="5198248"/>
            <a:ext cx="3231948" cy="4335563"/>
            <a:chOff x="192505" y="3429000"/>
            <a:chExt cx="2242687" cy="1915427"/>
          </a:xfrm>
          <a:solidFill>
            <a:srgbClr val="662C91"/>
          </a:solidFill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6DB0B38-2CD9-1579-1EDC-CF43ADBCDF01}"/>
                </a:ext>
              </a:extLst>
            </p:cNvPr>
            <p:cNvSpPr/>
            <p:nvPr/>
          </p:nvSpPr>
          <p:spPr>
            <a:xfrm>
              <a:off x="192505" y="3429000"/>
              <a:ext cx="2242687" cy="5871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rgbClr val="662C9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Process Understanding &amp; Access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1B1A72A-FCF2-098A-63B1-2E80FBCD6B94}"/>
                </a:ext>
              </a:extLst>
            </p:cNvPr>
            <p:cNvSpPr/>
            <p:nvPr/>
          </p:nvSpPr>
          <p:spPr>
            <a:xfrm>
              <a:off x="192505" y="4093143"/>
              <a:ext cx="2242687" cy="5871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rgbClr val="662C9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Innovation Understanding &amp; Access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9D1326C5-A50C-C324-9A52-FA909F4B1D72}"/>
                </a:ext>
              </a:extLst>
            </p:cNvPr>
            <p:cNvSpPr/>
            <p:nvPr/>
          </p:nvSpPr>
          <p:spPr>
            <a:xfrm>
              <a:off x="192505" y="4757286"/>
              <a:ext cx="2242687" cy="5871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rgbClr val="662C9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Process Outcome Assessment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4714BC5-F706-A7BB-3A92-57AC1F438986}"/>
              </a:ext>
            </a:extLst>
          </p:cNvPr>
          <p:cNvGrpSpPr/>
          <p:nvPr/>
        </p:nvGrpSpPr>
        <p:grpSpPr>
          <a:xfrm>
            <a:off x="14706828" y="5198248"/>
            <a:ext cx="3231948" cy="4335563"/>
            <a:chOff x="192505" y="3429000"/>
            <a:chExt cx="2242687" cy="2579571"/>
          </a:xfrm>
          <a:solidFill>
            <a:srgbClr val="302D69"/>
          </a:solidFill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19D9D56-3438-A154-3697-8BB2A10A59BB}"/>
                </a:ext>
              </a:extLst>
            </p:cNvPr>
            <p:cNvSpPr/>
            <p:nvPr/>
          </p:nvSpPr>
          <p:spPr>
            <a:xfrm>
              <a:off x="192505" y="3429000"/>
              <a:ext cx="2242687" cy="5871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rgbClr val="302D6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Renewable Recognition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4CF500A-AF8E-13EF-54AC-AE415A211E62}"/>
                </a:ext>
              </a:extLst>
            </p:cNvPr>
            <p:cNvSpPr/>
            <p:nvPr/>
          </p:nvSpPr>
          <p:spPr>
            <a:xfrm>
              <a:off x="192505" y="4093143"/>
              <a:ext cx="2242687" cy="5871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rgbClr val="302D6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Best Practices &amp; Benchmarking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65CC4C1-C196-80F4-089C-817E303966A9}"/>
                </a:ext>
              </a:extLst>
            </p:cNvPr>
            <p:cNvSpPr/>
            <p:nvPr/>
          </p:nvSpPr>
          <p:spPr>
            <a:xfrm>
              <a:off x="192505" y="4757286"/>
              <a:ext cx="2242687" cy="5871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rgbClr val="302D6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Workforce</a:t>
              </a:r>
            </a:p>
            <a:p>
              <a:pPr algn="ctr"/>
              <a:r>
                <a:rPr lang="en-US" sz="2100" dirty="0">
                  <a:solidFill>
                    <a:srgbClr val="302D6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Development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71E3CDD-F5AF-C655-F363-98E8E8022211}"/>
                </a:ext>
              </a:extLst>
            </p:cNvPr>
            <p:cNvSpPr/>
            <p:nvPr/>
          </p:nvSpPr>
          <p:spPr>
            <a:xfrm>
              <a:off x="192505" y="5421430"/>
              <a:ext cx="2242687" cy="5871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rgbClr val="302D6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Resource Access </a:t>
              </a:r>
              <a:br>
                <a:rPr lang="en-US" sz="2100" dirty="0">
                  <a:solidFill>
                    <a:srgbClr val="302D6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100" dirty="0">
                  <a:solidFill>
                    <a:srgbClr val="302D6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&amp; Sharing</a:t>
              </a:r>
            </a:p>
          </p:txBody>
        </p:sp>
      </p:grpSp>
      <p:grpSp>
        <p:nvGrpSpPr>
          <p:cNvPr id="54" name="Graphic 51">
            <a:extLst>
              <a:ext uri="{FF2B5EF4-FFF2-40B4-BE49-F238E27FC236}">
                <a16:creationId xmlns:a16="http://schemas.microsoft.com/office/drawing/2014/main" id="{5A48A287-C11C-89C8-F52F-73FD4EB8085B}"/>
              </a:ext>
            </a:extLst>
          </p:cNvPr>
          <p:cNvGrpSpPr/>
          <p:nvPr/>
        </p:nvGrpSpPr>
        <p:grpSpPr>
          <a:xfrm>
            <a:off x="312100" y="1440357"/>
            <a:ext cx="599573" cy="727278"/>
            <a:chOff x="-1574222" y="960238"/>
            <a:chExt cx="399715" cy="484852"/>
          </a:xfrm>
          <a:noFill/>
        </p:grpSpPr>
        <p:grpSp>
          <p:nvGrpSpPr>
            <p:cNvPr id="55" name="Graphic 51">
              <a:extLst>
                <a:ext uri="{FF2B5EF4-FFF2-40B4-BE49-F238E27FC236}">
                  <a16:creationId xmlns:a16="http://schemas.microsoft.com/office/drawing/2014/main" id="{98995211-A6EF-FD7F-0403-C2AA45EA72A1}"/>
                </a:ext>
              </a:extLst>
            </p:cNvPr>
            <p:cNvGrpSpPr/>
            <p:nvPr/>
          </p:nvGrpSpPr>
          <p:grpSpPr>
            <a:xfrm>
              <a:off x="-1574222" y="960238"/>
              <a:ext cx="399715" cy="484852"/>
              <a:chOff x="-1574222" y="960238"/>
              <a:chExt cx="399715" cy="484852"/>
            </a:xfrm>
            <a:noFill/>
          </p:grpSpPr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573E65A5-607B-0FA3-ECCA-5D815660C220}"/>
                  </a:ext>
                </a:extLst>
              </p:cNvPr>
              <p:cNvSpPr/>
              <p:nvPr/>
            </p:nvSpPr>
            <p:spPr>
              <a:xfrm>
                <a:off x="-1509094" y="1028034"/>
                <a:ext cx="269301" cy="314656"/>
              </a:xfrm>
              <a:custGeom>
                <a:avLst/>
                <a:gdLst>
                  <a:gd name="connsiteX0" fmla="*/ 269302 w 269301"/>
                  <a:gd name="connsiteY0" fmla="*/ 138653 h 314656"/>
                  <a:gd name="connsiteX1" fmla="*/ 134651 w 269301"/>
                  <a:gd name="connsiteY1" fmla="*/ 0 h 314656"/>
                  <a:gd name="connsiteX2" fmla="*/ 0 w 269301"/>
                  <a:gd name="connsiteY2" fmla="*/ 138653 h 314656"/>
                  <a:gd name="connsiteX3" fmla="*/ 53829 w 269301"/>
                  <a:gd name="connsiteY3" fmla="*/ 249528 h 314656"/>
                  <a:gd name="connsiteX4" fmla="*/ 76428 w 269301"/>
                  <a:gd name="connsiteY4" fmla="*/ 296138 h 314656"/>
                  <a:gd name="connsiteX5" fmla="*/ 76428 w 269301"/>
                  <a:gd name="connsiteY5" fmla="*/ 301709 h 314656"/>
                  <a:gd name="connsiteX6" fmla="*/ 88983 w 269301"/>
                  <a:gd name="connsiteY6" fmla="*/ 314656 h 314656"/>
                  <a:gd name="connsiteX7" fmla="*/ 180162 w 269301"/>
                  <a:gd name="connsiteY7" fmla="*/ 314656 h 314656"/>
                  <a:gd name="connsiteX8" fmla="*/ 192717 w 269301"/>
                  <a:gd name="connsiteY8" fmla="*/ 301709 h 314656"/>
                  <a:gd name="connsiteX9" fmla="*/ 192717 w 269301"/>
                  <a:gd name="connsiteY9" fmla="*/ 296138 h 314656"/>
                  <a:gd name="connsiteX10" fmla="*/ 215316 w 269301"/>
                  <a:gd name="connsiteY10" fmla="*/ 249528 h 314656"/>
                  <a:gd name="connsiteX11" fmla="*/ 269302 w 269301"/>
                  <a:gd name="connsiteY11" fmla="*/ 138653 h 314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9301" h="314656">
                    <a:moveTo>
                      <a:pt x="269302" y="138653"/>
                    </a:moveTo>
                    <a:cubicBezTo>
                      <a:pt x="269302" y="62068"/>
                      <a:pt x="209039" y="0"/>
                      <a:pt x="134651" y="0"/>
                    </a:cubicBezTo>
                    <a:cubicBezTo>
                      <a:pt x="60263" y="0"/>
                      <a:pt x="0" y="62068"/>
                      <a:pt x="0" y="138653"/>
                    </a:cubicBezTo>
                    <a:cubicBezTo>
                      <a:pt x="0" y="184007"/>
                      <a:pt x="21108" y="224261"/>
                      <a:pt x="53829" y="249528"/>
                    </a:cubicBezTo>
                    <a:cubicBezTo>
                      <a:pt x="68032" y="260513"/>
                      <a:pt x="76428" y="277855"/>
                      <a:pt x="76428" y="296138"/>
                    </a:cubicBezTo>
                    <a:lnTo>
                      <a:pt x="76428" y="301709"/>
                    </a:lnTo>
                    <a:cubicBezTo>
                      <a:pt x="76428" y="308850"/>
                      <a:pt x="82077" y="314656"/>
                      <a:pt x="88983" y="314656"/>
                    </a:cubicBezTo>
                    <a:lnTo>
                      <a:pt x="180162" y="314656"/>
                    </a:lnTo>
                    <a:cubicBezTo>
                      <a:pt x="187146" y="314656"/>
                      <a:pt x="192717" y="308850"/>
                      <a:pt x="192717" y="301709"/>
                    </a:cubicBezTo>
                    <a:lnTo>
                      <a:pt x="192717" y="296138"/>
                    </a:lnTo>
                    <a:cubicBezTo>
                      <a:pt x="192717" y="277776"/>
                      <a:pt x="201113" y="260513"/>
                      <a:pt x="215316" y="249528"/>
                    </a:cubicBezTo>
                    <a:cubicBezTo>
                      <a:pt x="248194" y="224183"/>
                      <a:pt x="269302" y="183929"/>
                      <a:pt x="269302" y="138653"/>
                    </a:cubicBezTo>
                    <a:close/>
                  </a:path>
                </a:pathLst>
              </a:custGeom>
              <a:noFill/>
              <a:ln w="11769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180A499C-ADC3-9CDC-F1C3-05C294121D0C}"/>
                  </a:ext>
                </a:extLst>
              </p:cNvPr>
              <p:cNvSpPr/>
              <p:nvPr/>
            </p:nvSpPr>
            <p:spPr>
              <a:xfrm>
                <a:off x="-1411950" y="1417156"/>
                <a:ext cx="74779" cy="27934"/>
              </a:xfrm>
              <a:custGeom>
                <a:avLst/>
                <a:gdLst>
                  <a:gd name="connsiteX0" fmla="*/ 74780 w 74779"/>
                  <a:gd name="connsiteY0" fmla="*/ 0 h 27934"/>
                  <a:gd name="connsiteX1" fmla="*/ 0 w 74779"/>
                  <a:gd name="connsiteY1" fmla="*/ 0 h 27934"/>
                  <a:gd name="connsiteX2" fmla="*/ 7455 w 74779"/>
                  <a:gd name="connsiteY2" fmla="*/ 27935 h 27934"/>
                  <a:gd name="connsiteX3" fmla="*/ 67247 w 74779"/>
                  <a:gd name="connsiteY3" fmla="*/ 27935 h 27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779" h="27934">
                    <a:moveTo>
                      <a:pt x="74780" y="0"/>
                    </a:moveTo>
                    <a:lnTo>
                      <a:pt x="0" y="0"/>
                    </a:lnTo>
                    <a:lnTo>
                      <a:pt x="7455" y="27935"/>
                    </a:lnTo>
                    <a:lnTo>
                      <a:pt x="67247" y="27935"/>
                    </a:lnTo>
                    <a:close/>
                  </a:path>
                </a:pathLst>
              </a:custGeom>
              <a:noFill/>
              <a:ln w="11769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1A44D0D5-4923-C19B-273C-EEBAD583EC05}"/>
                  </a:ext>
                </a:extLst>
              </p:cNvPr>
              <p:cNvSpPr/>
              <p:nvPr/>
            </p:nvSpPr>
            <p:spPr>
              <a:xfrm>
                <a:off x="-1423721" y="1392439"/>
                <a:ext cx="98320" cy="7846"/>
              </a:xfrm>
              <a:custGeom>
                <a:avLst/>
                <a:gdLst>
                  <a:gd name="connsiteX0" fmla="*/ 0 w 98320"/>
                  <a:gd name="connsiteY0" fmla="*/ 0 h 7846"/>
                  <a:gd name="connsiteX1" fmla="*/ 98320 w 98320"/>
                  <a:gd name="connsiteY1" fmla="*/ 0 h 7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8320" h="7846">
                    <a:moveTo>
                      <a:pt x="0" y="0"/>
                    </a:moveTo>
                    <a:lnTo>
                      <a:pt x="98320" y="0"/>
                    </a:lnTo>
                  </a:path>
                </a:pathLst>
              </a:custGeom>
              <a:ln w="11769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 58">
                <a:extLst>
                  <a:ext uri="{FF2B5EF4-FFF2-40B4-BE49-F238E27FC236}">
                    <a16:creationId xmlns:a16="http://schemas.microsoft.com/office/drawing/2014/main" id="{E155B10F-E90F-59D9-FE78-8B63FA9D1BC9}"/>
                  </a:ext>
                </a:extLst>
              </p:cNvPr>
              <p:cNvSpPr/>
              <p:nvPr/>
            </p:nvSpPr>
            <p:spPr>
              <a:xfrm>
                <a:off x="-1431960" y="1367722"/>
                <a:ext cx="114798" cy="7846"/>
              </a:xfrm>
              <a:custGeom>
                <a:avLst/>
                <a:gdLst>
                  <a:gd name="connsiteX0" fmla="*/ 0 w 114798"/>
                  <a:gd name="connsiteY0" fmla="*/ 0 h 7846"/>
                  <a:gd name="connsiteX1" fmla="*/ 114798 w 114798"/>
                  <a:gd name="connsiteY1" fmla="*/ 0 h 7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4798" h="7846">
                    <a:moveTo>
                      <a:pt x="0" y="0"/>
                    </a:moveTo>
                    <a:lnTo>
                      <a:pt x="114798" y="0"/>
                    </a:lnTo>
                  </a:path>
                </a:pathLst>
              </a:custGeom>
              <a:ln w="11769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 59">
                <a:extLst>
                  <a:ext uri="{FF2B5EF4-FFF2-40B4-BE49-F238E27FC236}">
                    <a16:creationId xmlns:a16="http://schemas.microsoft.com/office/drawing/2014/main" id="{90CCD585-7436-9684-1F66-97EF548A3EF6}"/>
                  </a:ext>
                </a:extLst>
              </p:cNvPr>
              <p:cNvSpPr/>
              <p:nvPr/>
            </p:nvSpPr>
            <p:spPr>
              <a:xfrm>
                <a:off x="-1374364" y="960238"/>
                <a:ext cx="7846" cy="32407"/>
              </a:xfrm>
              <a:custGeom>
                <a:avLst/>
                <a:gdLst>
                  <a:gd name="connsiteX0" fmla="*/ 0 w 7846"/>
                  <a:gd name="connsiteY0" fmla="*/ 0 h 32407"/>
                  <a:gd name="connsiteX1" fmla="*/ 0 w 7846"/>
                  <a:gd name="connsiteY1" fmla="*/ 32407 h 32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846" h="32407">
                    <a:moveTo>
                      <a:pt x="0" y="0"/>
                    </a:moveTo>
                    <a:lnTo>
                      <a:pt x="0" y="32407"/>
                    </a:lnTo>
                  </a:path>
                </a:pathLst>
              </a:custGeom>
              <a:ln w="11769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 60">
                <a:extLst>
                  <a:ext uri="{FF2B5EF4-FFF2-40B4-BE49-F238E27FC236}">
                    <a16:creationId xmlns:a16="http://schemas.microsoft.com/office/drawing/2014/main" id="{C9C2F3AE-0CBF-2688-7D06-69C9445A65E6}"/>
                  </a:ext>
                </a:extLst>
              </p:cNvPr>
              <p:cNvSpPr/>
              <p:nvPr/>
            </p:nvSpPr>
            <p:spPr>
              <a:xfrm>
                <a:off x="-1474411" y="987937"/>
                <a:ext cx="15772" cy="28091"/>
              </a:xfrm>
              <a:custGeom>
                <a:avLst/>
                <a:gdLst>
                  <a:gd name="connsiteX0" fmla="*/ 0 w 15772"/>
                  <a:gd name="connsiteY0" fmla="*/ 0 h 28091"/>
                  <a:gd name="connsiteX1" fmla="*/ 15772 w 15772"/>
                  <a:gd name="connsiteY1" fmla="*/ 28091 h 28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772" h="28091">
                    <a:moveTo>
                      <a:pt x="0" y="0"/>
                    </a:moveTo>
                    <a:lnTo>
                      <a:pt x="15772" y="28091"/>
                    </a:lnTo>
                  </a:path>
                </a:pathLst>
              </a:custGeom>
              <a:ln w="11769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 61">
                <a:extLst>
                  <a:ext uri="{FF2B5EF4-FFF2-40B4-BE49-F238E27FC236}">
                    <a16:creationId xmlns:a16="http://schemas.microsoft.com/office/drawing/2014/main" id="{624D50DB-0B45-C80D-158B-F11C812920BD}"/>
                  </a:ext>
                </a:extLst>
              </p:cNvPr>
              <p:cNvSpPr/>
              <p:nvPr/>
            </p:nvSpPr>
            <p:spPr>
              <a:xfrm>
                <a:off x="-1547543" y="1063345"/>
                <a:ext cx="27306" cy="16242"/>
              </a:xfrm>
              <a:custGeom>
                <a:avLst/>
                <a:gdLst>
                  <a:gd name="connsiteX0" fmla="*/ 0 w 27306"/>
                  <a:gd name="connsiteY0" fmla="*/ 0 h 16242"/>
                  <a:gd name="connsiteX1" fmla="*/ 27307 w 27306"/>
                  <a:gd name="connsiteY1" fmla="*/ 16243 h 16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7306" h="16242">
                    <a:moveTo>
                      <a:pt x="0" y="0"/>
                    </a:moveTo>
                    <a:lnTo>
                      <a:pt x="27307" y="16243"/>
                    </a:lnTo>
                  </a:path>
                </a:pathLst>
              </a:custGeom>
              <a:ln w="11769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 62">
                <a:extLst>
                  <a:ext uri="{FF2B5EF4-FFF2-40B4-BE49-F238E27FC236}">
                    <a16:creationId xmlns:a16="http://schemas.microsoft.com/office/drawing/2014/main" id="{6AEDACF3-99A6-C9E8-9397-74839ED88EBB}"/>
                  </a:ext>
                </a:extLst>
              </p:cNvPr>
              <p:cNvSpPr/>
              <p:nvPr/>
            </p:nvSpPr>
            <p:spPr>
              <a:xfrm>
                <a:off x="-1574222" y="1166373"/>
                <a:ext cx="31465" cy="7846"/>
              </a:xfrm>
              <a:custGeom>
                <a:avLst/>
                <a:gdLst>
                  <a:gd name="connsiteX0" fmla="*/ 0 w 31465"/>
                  <a:gd name="connsiteY0" fmla="*/ 0 h 7846"/>
                  <a:gd name="connsiteX1" fmla="*/ 31466 w 31465"/>
                  <a:gd name="connsiteY1" fmla="*/ 0 h 7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465" h="7846">
                    <a:moveTo>
                      <a:pt x="0" y="0"/>
                    </a:moveTo>
                    <a:lnTo>
                      <a:pt x="31466" y="0"/>
                    </a:lnTo>
                  </a:path>
                </a:pathLst>
              </a:custGeom>
              <a:ln w="11769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 63">
                <a:extLst>
                  <a:ext uri="{FF2B5EF4-FFF2-40B4-BE49-F238E27FC236}">
                    <a16:creationId xmlns:a16="http://schemas.microsoft.com/office/drawing/2014/main" id="{8D3C3F7B-90F7-CCDF-9903-3B6CCFC4C77C}"/>
                  </a:ext>
                </a:extLst>
              </p:cNvPr>
              <p:cNvSpPr/>
              <p:nvPr/>
            </p:nvSpPr>
            <p:spPr>
              <a:xfrm>
                <a:off x="-1547386" y="1253159"/>
                <a:ext cx="27306" cy="16164"/>
              </a:xfrm>
              <a:custGeom>
                <a:avLst/>
                <a:gdLst>
                  <a:gd name="connsiteX0" fmla="*/ 0 w 27306"/>
                  <a:gd name="connsiteY0" fmla="*/ 16164 h 16164"/>
                  <a:gd name="connsiteX1" fmla="*/ 27307 w 27306"/>
                  <a:gd name="connsiteY1" fmla="*/ 0 h 16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7306" h="16164">
                    <a:moveTo>
                      <a:pt x="0" y="16164"/>
                    </a:moveTo>
                    <a:lnTo>
                      <a:pt x="27307" y="0"/>
                    </a:lnTo>
                  </a:path>
                </a:pathLst>
              </a:custGeom>
              <a:ln w="11769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 64">
                <a:extLst>
                  <a:ext uri="{FF2B5EF4-FFF2-40B4-BE49-F238E27FC236}">
                    <a16:creationId xmlns:a16="http://schemas.microsoft.com/office/drawing/2014/main" id="{A3EDD652-B546-7737-AE11-CEC7CC924044}"/>
                  </a:ext>
                </a:extLst>
              </p:cNvPr>
              <p:cNvSpPr/>
              <p:nvPr/>
            </p:nvSpPr>
            <p:spPr>
              <a:xfrm>
                <a:off x="-1290168" y="987937"/>
                <a:ext cx="15772" cy="28091"/>
              </a:xfrm>
              <a:custGeom>
                <a:avLst/>
                <a:gdLst>
                  <a:gd name="connsiteX0" fmla="*/ 15772 w 15772"/>
                  <a:gd name="connsiteY0" fmla="*/ 0 h 28091"/>
                  <a:gd name="connsiteX1" fmla="*/ 0 w 15772"/>
                  <a:gd name="connsiteY1" fmla="*/ 28091 h 28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772" h="28091">
                    <a:moveTo>
                      <a:pt x="15772" y="0"/>
                    </a:moveTo>
                    <a:lnTo>
                      <a:pt x="0" y="28091"/>
                    </a:lnTo>
                  </a:path>
                </a:pathLst>
              </a:custGeom>
              <a:ln w="11769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 65">
                <a:extLst>
                  <a:ext uri="{FF2B5EF4-FFF2-40B4-BE49-F238E27FC236}">
                    <a16:creationId xmlns:a16="http://schemas.microsoft.com/office/drawing/2014/main" id="{20F46C9A-3FED-2ADA-6427-50E541F78C26}"/>
                  </a:ext>
                </a:extLst>
              </p:cNvPr>
              <p:cNvSpPr/>
              <p:nvPr/>
            </p:nvSpPr>
            <p:spPr>
              <a:xfrm>
                <a:off x="-1228571" y="1063345"/>
                <a:ext cx="27306" cy="16242"/>
              </a:xfrm>
              <a:custGeom>
                <a:avLst/>
                <a:gdLst>
                  <a:gd name="connsiteX0" fmla="*/ 27307 w 27306"/>
                  <a:gd name="connsiteY0" fmla="*/ 0 h 16242"/>
                  <a:gd name="connsiteX1" fmla="*/ 0 w 27306"/>
                  <a:gd name="connsiteY1" fmla="*/ 16243 h 16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7306" h="16242">
                    <a:moveTo>
                      <a:pt x="27307" y="0"/>
                    </a:moveTo>
                    <a:lnTo>
                      <a:pt x="0" y="16243"/>
                    </a:lnTo>
                  </a:path>
                </a:pathLst>
              </a:custGeom>
              <a:ln w="11769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A856E9ED-4BEA-3F49-CA30-ED64664EA14A}"/>
                  </a:ext>
                </a:extLst>
              </p:cNvPr>
              <p:cNvSpPr/>
              <p:nvPr/>
            </p:nvSpPr>
            <p:spPr>
              <a:xfrm>
                <a:off x="-1206051" y="1166373"/>
                <a:ext cx="31544" cy="7846"/>
              </a:xfrm>
              <a:custGeom>
                <a:avLst/>
                <a:gdLst>
                  <a:gd name="connsiteX0" fmla="*/ 31544 w 31544"/>
                  <a:gd name="connsiteY0" fmla="*/ 0 h 7846"/>
                  <a:gd name="connsiteX1" fmla="*/ 0 w 31544"/>
                  <a:gd name="connsiteY1" fmla="*/ 0 h 7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544" h="7846">
                    <a:moveTo>
                      <a:pt x="31544" y="0"/>
                    </a:moveTo>
                    <a:lnTo>
                      <a:pt x="0" y="0"/>
                    </a:lnTo>
                  </a:path>
                </a:pathLst>
              </a:custGeom>
              <a:ln w="11769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38A3052B-FBC3-7785-D73D-4A2486AFC69C}"/>
                  </a:ext>
                </a:extLst>
              </p:cNvPr>
              <p:cNvSpPr/>
              <p:nvPr/>
            </p:nvSpPr>
            <p:spPr>
              <a:xfrm>
                <a:off x="-1228728" y="1253159"/>
                <a:ext cx="27306" cy="16164"/>
              </a:xfrm>
              <a:custGeom>
                <a:avLst/>
                <a:gdLst>
                  <a:gd name="connsiteX0" fmla="*/ 27307 w 27306"/>
                  <a:gd name="connsiteY0" fmla="*/ 16164 h 16164"/>
                  <a:gd name="connsiteX1" fmla="*/ 0 w 27306"/>
                  <a:gd name="connsiteY1" fmla="*/ 0 h 16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7306" h="16164">
                    <a:moveTo>
                      <a:pt x="27307" y="16164"/>
                    </a:moveTo>
                    <a:lnTo>
                      <a:pt x="0" y="0"/>
                    </a:lnTo>
                  </a:path>
                </a:pathLst>
              </a:custGeom>
              <a:ln w="11769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9" name="Graphic 51">
              <a:extLst>
                <a:ext uri="{FF2B5EF4-FFF2-40B4-BE49-F238E27FC236}">
                  <a16:creationId xmlns:a16="http://schemas.microsoft.com/office/drawing/2014/main" id="{D131AA5C-814A-BB05-56F3-0CC08B9A0CFD}"/>
                </a:ext>
              </a:extLst>
            </p:cNvPr>
            <p:cNvGrpSpPr/>
            <p:nvPr/>
          </p:nvGrpSpPr>
          <p:grpSpPr>
            <a:xfrm>
              <a:off x="-1445927" y="1083825"/>
              <a:ext cx="143125" cy="165174"/>
              <a:chOff x="-1445927" y="1083825"/>
              <a:chExt cx="143125" cy="165174"/>
            </a:xfrm>
            <a:noFill/>
          </p:grpSpPr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83AFF579-A2A5-5A9F-03E5-CD35F0767702}"/>
                  </a:ext>
                </a:extLst>
              </p:cNvPr>
              <p:cNvSpPr/>
              <p:nvPr/>
            </p:nvSpPr>
            <p:spPr>
              <a:xfrm>
                <a:off x="-1374364" y="1125099"/>
                <a:ext cx="71562" cy="41274"/>
              </a:xfrm>
              <a:custGeom>
                <a:avLst/>
                <a:gdLst>
                  <a:gd name="connsiteX0" fmla="*/ 71563 w 71562"/>
                  <a:gd name="connsiteY0" fmla="*/ 0 h 41274"/>
                  <a:gd name="connsiteX1" fmla="*/ 0 w 71562"/>
                  <a:gd name="connsiteY1" fmla="*/ 41274 h 41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562" h="41274">
                    <a:moveTo>
                      <a:pt x="71563" y="0"/>
                    </a:moveTo>
                    <a:lnTo>
                      <a:pt x="0" y="41274"/>
                    </a:lnTo>
                  </a:path>
                </a:pathLst>
              </a:custGeom>
              <a:ln w="11769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 70">
                <a:extLst>
                  <a:ext uri="{FF2B5EF4-FFF2-40B4-BE49-F238E27FC236}">
                    <a16:creationId xmlns:a16="http://schemas.microsoft.com/office/drawing/2014/main" id="{3A0DB3F1-4B7B-0906-A11E-DF037CEB5483}"/>
                  </a:ext>
                </a:extLst>
              </p:cNvPr>
              <p:cNvSpPr/>
              <p:nvPr/>
            </p:nvSpPr>
            <p:spPr>
              <a:xfrm>
                <a:off x="-1445927" y="1125099"/>
                <a:ext cx="71562" cy="41274"/>
              </a:xfrm>
              <a:custGeom>
                <a:avLst/>
                <a:gdLst>
                  <a:gd name="connsiteX0" fmla="*/ 71563 w 71562"/>
                  <a:gd name="connsiteY0" fmla="*/ 41274 h 41274"/>
                  <a:gd name="connsiteX1" fmla="*/ 71563 w 71562"/>
                  <a:gd name="connsiteY1" fmla="*/ 41274 h 41274"/>
                  <a:gd name="connsiteX2" fmla="*/ 0 w 71562"/>
                  <a:gd name="connsiteY2" fmla="*/ 0 h 41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1562" h="41274">
                    <a:moveTo>
                      <a:pt x="71563" y="41274"/>
                    </a:moveTo>
                    <a:lnTo>
                      <a:pt x="71563" y="41274"/>
                    </a:lnTo>
                    <a:lnTo>
                      <a:pt x="0" y="0"/>
                    </a:lnTo>
                  </a:path>
                </a:pathLst>
              </a:custGeom>
              <a:noFill/>
              <a:ln w="11769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 71">
                <a:extLst>
                  <a:ext uri="{FF2B5EF4-FFF2-40B4-BE49-F238E27FC236}">
                    <a16:creationId xmlns:a16="http://schemas.microsoft.com/office/drawing/2014/main" id="{ACA0A272-C39E-CEBC-306D-1B4DD105315A}"/>
                  </a:ext>
                </a:extLst>
              </p:cNvPr>
              <p:cNvSpPr/>
              <p:nvPr/>
            </p:nvSpPr>
            <p:spPr>
              <a:xfrm>
                <a:off x="-1375149" y="1124628"/>
                <a:ext cx="30602" cy="17733"/>
              </a:xfrm>
              <a:custGeom>
                <a:avLst/>
                <a:gdLst>
                  <a:gd name="connsiteX0" fmla="*/ 30602 w 30602"/>
                  <a:gd name="connsiteY0" fmla="*/ 0 h 17733"/>
                  <a:gd name="connsiteX1" fmla="*/ 0 w 30602"/>
                  <a:gd name="connsiteY1" fmla="*/ 17734 h 17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602" h="17733">
                    <a:moveTo>
                      <a:pt x="30602" y="0"/>
                    </a:moveTo>
                    <a:lnTo>
                      <a:pt x="0" y="17734"/>
                    </a:lnTo>
                  </a:path>
                </a:pathLst>
              </a:custGeom>
              <a:ln w="11769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 72">
                <a:extLst>
                  <a:ext uri="{FF2B5EF4-FFF2-40B4-BE49-F238E27FC236}">
                    <a16:creationId xmlns:a16="http://schemas.microsoft.com/office/drawing/2014/main" id="{8353F64C-952F-69FC-3186-D018BF5EBA54}"/>
                  </a:ext>
                </a:extLst>
              </p:cNvPr>
              <p:cNvSpPr/>
              <p:nvPr/>
            </p:nvSpPr>
            <p:spPr>
              <a:xfrm>
                <a:off x="-1404260" y="1107836"/>
                <a:ext cx="58223" cy="33584"/>
              </a:xfrm>
              <a:custGeom>
                <a:avLst/>
                <a:gdLst>
                  <a:gd name="connsiteX0" fmla="*/ 29112 w 58223"/>
                  <a:gd name="connsiteY0" fmla="*/ 33584 h 33584"/>
                  <a:gd name="connsiteX1" fmla="*/ 0 w 58223"/>
                  <a:gd name="connsiteY1" fmla="*/ 16792 h 33584"/>
                  <a:gd name="connsiteX2" fmla="*/ 29112 w 58223"/>
                  <a:gd name="connsiteY2" fmla="*/ 0 h 33584"/>
                  <a:gd name="connsiteX3" fmla="*/ 58223 w 58223"/>
                  <a:gd name="connsiteY3" fmla="*/ 16792 h 33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223" h="33584">
                    <a:moveTo>
                      <a:pt x="29112" y="33584"/>
                    </a:moveTo>
                    <a:lnTo>
                      <a:pt x="0" y="16792"/>
                    </a:lnTo>
                    <a:lnTo>
                      <a:pt x="29112" y="0"/>
                    </a:lnTo>
                    <a:lnTo>
                      <a:pt x="58223" y="16792"/>
                    </a:lnTo>
                    <a:close/>
                  </a:path>
                </a:pathLst>
              </a:custGeom>
              <a:noFill/>
              <a:ln w="11769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456C2F79-E4B4-B4AE-AE27-296C1E318DB6}"/>
                  </a:ext>
                </a:extLst>
              </p:cNvPr>
              <p:cNvSpPr/>
              <p:nvPr/>
            </p:nvSpPr>
            <p:spPr>
              <a:xfrm>
                <a:off x="-1445927" y="1083825"/>
                <a:ext cx="143125" cy="165096"/>
              </a:xfrm>
              <a:custGeom>
                <a:avLst/>
                <a:gdLst>
                  <a:gd name="connsiteX0" fmla="*/ 0 w 143125"/>
                  <a:gd name="connsiteY0" fmla="*/ 123822 h 165096"/>
                  <a:gd name="connsiteX1" fmla="*/ 0 w 143125"/>
                  <a:gd name="connsiteY1" fmla="*/ 41274 h 165096"/>
                  <a:gd name="connsiteX2" fmla="*/ 71563 w 143125"/>
                  <a:gd name="connsiteY2" fmla="*/ 0 h 165096"/>
                  <a:gd name="connsiteX3" fmla="*/ 143125 w 143125"/>
                  <a:gd name="connsiteY3" fmla="*/ 41274 h 165096"/>
                  <a:gd name="connsiteX4" fmla="*/ 143125 w 143125"/>
                  <a:gd name="connsiteY4" fmla="*/ 123822 h 165096"/>
                  <a:gd name="connsiteX5" fmla="*/ 71563 w 143125"/>
                  <a:gd name="connsiteY5" fmla="*/ 165096 h 165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3125" h="165096">
                    <a:moveTo>
                      <a:pt x="0" y="123822"/>
                    </a:moveTo>
                    <a:lnTo>
                      <a:pt x="0" y="41274"/>
                    </a:lnTo>
                    <a:lnTo>
                      <a:pt x="71563" y="0"/>
                    </a:lnTo>
                    <a:lnTo>
                      <a:pt x="143125" y="41274"/>
                    </a:lnTo>
                    <a:lnTo>
                      <a:pt x="143125" y="123822"/>
                    </a:lnTo>
                    <a:lnTo>
                      <a:pt x="71563" y="165096"/>
                    </a:lnTo>
                    <a:close/>
                  </a:path>
                </a:pathLst>
              </a:custGeom>
              <a:noFill/>
              <a:ln w="11769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3481422C-B810-AB7C-0F1C-81510CA038A2}"/>
                  </a:ext>
                </a:extLst>
              </p:cNvPr>
              <p:cNvSpPr/>
              <p:nvPr/>
            </p:nvSpPr>
            <p:spPr>
              <a:xfrm>
                <a:off x="-1374364" y="1166373"/>
                <a:ext cx="7846" cy="82626"/>
              </a:xfrm>
              <a:custGeom>
                <a:avLst/>
                <a:gdLst>
                  <a:gd name="connsiteX0" fmla="*/ 0 w 7846"/>
                  <a:gd name="connsiteY0" fmla="*/ 82627 h 82626"/>
                  <a:gd name="connsiteX1" fmla="*/ 0 w 7846"/>
                  <a:gd name="connsiteY1" fmla="*/ 0 h 82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846" h="82626">
                    <a:moveTo>
                      <a:pt x="0" y="82627"/>
                    </a:moveTo>
                    <a:lnTo>
                      <a:pt x="0" y="0"/>
                    </a:lnTo>
                  </a:path>
                </a:pathLst>
              </a:custGeom>
              <a:ln w="11769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 75">
                <a:extLst>
                  <a:ext uri="{FF2B5EF4-FFF2-40B4-BE49-F238E27FC236}">
                    <a16:creationId xmlns:a16="http://schemas.microsoft.com/office/drawing/2014/main" id="{29FA74C9-97A4-EBAF-F397-1066BB6578BF}"/>
                  </a:ext>
                </a:extLst>
              </p:cNvPr>
              <p:cNvSpPr/>
              <p:nvPr/>
            </p:nvSpPr>
            <p:spPr>
              <a:xfrm>
                <a:off x="-1352943" y="1162842"/>
                <a:ext cx="29111" cy="50376"/>
              </a:xfrm>
              <a:custGeom>
                <a:avLst/>
                <a:gdLst>
                  <a:gd name="connsiteX0" fmla="*/ 0 w 29111"/>
                  <a:gd name="connsiteY0" fmla="*/ 16792 h 50376"/>
                  <a:gd name="connsiteX1" fmla="*/ 79 w 29111"/>
                  <a:gd name="connsiteY1" fmla="*/ 16792 h 50376"/>
                  <a:gd name="connsiteX2" fmla="*/ 0 w 29111"/>
                  <a:gd name="connsiteY2" fmla="*/ 50376 h 50376"/>
                  <a:gd name="connsiteX3" fmla="*/ 29112 w 29111"/>
                  <a:gd name="connsiteY3" fmla="*/ 33584 h 50376"/>
                  <a:gd name="connsiteX4" fmla="*/ 29112 w 29111"/>
                  <a:gd name="connsiteY4" fmla="*/ 0 h 50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111" h="50376">
                    <a:moveTo>
                      <a:pt x="0" y="16792"/>
                    </a:moveTo>
                    <a:lnTo>
                      <a:pt x="79" y="16792"/>
                    </a:lnTo>
                    <a:lnTo>
                      <a:pt x="0" y="50376"/>
                    </a:lnTo>
                    <a:lnTo>
                      <a:pt x="29112" y="33584"/>
                    </a:lnTo>
                    <a:lnTo>
                      <a:pt x="29112" y="0"/>
                    </a:lnTo>
                    <a:close/>
                  </a:path>
                </a:pathLst>
              </a:custGeom>
              <a:noFill/>
              <a:ln w="11769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 76">
                <a:extLst>
                  <a:ext uri="{FF2B5EF4-FFF2-40B4-BE49-F238E27FC236}">
                    <a16:creationId xmlns:a16="http://schemas.microsoft.com/office/drawing/2014/main" id="{B2859802-EEB5-EB9D-F35B-6BAF8D99BB03}"/>
                  </a:ext>
                </a:extLst>
              </p:cNvPr>
              <p:cNvSpPr/>
              <p:nvPr/>
            </p:nvSpPr>
            <p:spPr>
              <a:xfrm>
                <a:off x="-1424976" y="1162842"/>
                <a:ext cx="29111" cy="50376"/>
              </a:xfrm>
              <a:custGeom>
                <a:avLst/>
                <a:gdLst>
                  <a:gd name="connsiteX0" fmla="*/ 29112 w 29111"/>
                  <a:gd name="connsiteY0" fmla="*/ 16792 h 50376"/>
                  <a:gd name="connsiteX1" fmla="*/ 29112 w 29111"/>
                  <a:gd name="connsiteY1" fmla="*/ 16792 h 50376"/>
                  <a:gd name="connsiteX2" fmla="*/ 29112 w 29111"/>
                  <a:gd name="connsiteY2" fmla="*/ 50376 h 50376"/>
                  <a:gd name="connsiteX3" fmla="*/ 0 w 29111"/>
                  <a:gd name="connsiteY3" fmla="*/ 33584 h 50376"/>
                  <a:gd name="connsiteX4" fmla="*/ 0 w 29111"/>
                  <a:gd name="connsiteY4" fmla="*/ 0 h 50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111" h="50376">
                    <a:moveTo>
                      <a:pt x="29112" y="16792"/>
                    </a:moveTo>
                    <a:lnTo>
                      <a:pt x="29112" y="16792"/>
                    </a:lnTo>
                    <a:lnTo>
                      <a:pt x="29112" y="50376"/>
                    </a:lnTo>
                    <a:lnTo>
                      <a:pt x="0" y="3358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1769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78" name="Graphic 51">
            <a:extLst>
              <a:ext uri="{FF2B5EF4-FFF2-40B4-BE49-F238E27FC236}">
                <a16:creationId xmlns:a16="http://schemas.microsoft.com/office/drawing/2014/main" id="{A6211610-312F-04AB-B1CA-FF69CDCA8E04}"/>
              </a:ext>
            </a:extLst>
          </p:cNvPr>
          <p:cNvGrpSpPr/>
          <p:nvPr/>
        </p:nvGrpSpPr>
        <p:grpSpPr>
          <a:xfrm>
            <a:off x="11181082" y="1543430"/>
            <a:ext cx="532130" cy="532011"/>
            <a:chOff x="-1551780" y="2957795"/>
            <a:chExt cx="354753" cy="354674"/>
          </a:xfrm>
          <a:noFill/>
        </p:grpSpPr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00A6C659-6F39-C7A3-D3F3-B3A1AA440E24}"/>
                </a:ext>
              </a:extLst>
            </p:cNvPr>
            <p:cNvSpPr/>
            <p:nvPr/>
          </p:nvSpPr>
          <p:spPr>
            <a:xfrm>
              <a:off x="-1551780" y="2965955"/>
              <a:ext cx="198053" cy="330114"/>
            </a:xfrm>
            <a:custGeom>
              <a:avLst/>
              <a:gdLst>
                <a:gd name="connsiteX0" fmla="*/ 198053 w 198053"/>
                <a:gd name="connsiteY0" fmla="*/ 41274 h 330114"/>
                <a:gd name="connsiteX1" fmla="*/ 198053 w 198053"/>
                <a:gd name="connsiteY1" fmla="*/ 0 h 330114"/>
                <a:gd name="connsiteX2" fmla="*/ 132062 w 198053"/>
                <a:gd name="connsiteY2" fmla="*/ 0 h 330114"/>
                <a:gd name="connsiteX3" fmla="*/ 132062 w 198053"/>
                <a:gd name="connsiteY3" fmla="*/ 37351 h 330114"/>
                <a:gd name="connsiteX4" fmla="*/ 98085 w 198053"/>
                <a:gd name="connsiteY4" fmla="*/ 51397 h 330114"/>
                <a:gd name="connsiteX5" fmla="*/ 71720 w 198053"/>
                <a:gd name="connsiteY5" fmla="*/ 25031 h 330114"/>
                <a:gd name="connsiteX6" fmla="*/ 25031 w 198053"/>
                <a:gd name="connsiteY6" fmla="*/ 71720 h 330114"/>
                <a:gd name="connsiteX7" fmla="*/ 51397 w 198053"/>
                <a:gd name="connsiteY7" fmla="*/ 98085 h 330114"/>
                <a:gd name="connsiteX8" fmla="*/ 37351 w 198053"/>
                <a:gd name="connsiteY8" fmla="*/ 132062 h 330114"/>
                <a:gd name="connsiteX9" fmla="*/ 0 w 198053"/>
                <a:gd name="connsiteY9" fmla="*/ 132062 h 330114"/>
                <a:gd name="connsiteX10" fmla="*/ 0 w 198053"/>
                <a:gd name="connsiteY10" fmla="*/ 198053 h 330114"/>
                <a:gd name="connsiteX11" fmla="*/ 37351 w 198053"/>
                <a:gd name="connsiteY11" fmla="*/ 198053 h 330114"/>
                <a:gd name="connsiteX12" fmla="*/ 51397 w 198053"/>
                <a:gd name="connsiteY12" fmla="*/ 232030 h 330114"/>
                <a:gd name="connsiteX13" fmla="*/ 25031 w 198053"/>
                <a:gd name="connsiteY13" fmla="*/ 258395 h 330114"/>
                <a:gd name="connsiteX14" fmla="*/ 71720 w 198053"/>
                <a:gd name="connsiteY14" fmla="*/ 305083 h 330114"/>
                <a:gd name="connsiteX15" fmla="*/ 98085 w 198053"/>
                <a:gd name="connsiteY15" fmla="*/ 278718 h 330114"/>
                <a:gd name="connsiteX16" fmla="*/ 132062 w 198053"/>
                <a:gd name="connsiteY16" fmla="*/ 292764 h 330114"/>
                <a:gd name="connsiteX17" fmla="*/ 132062 w 198053"/>
                <a:gd name="connsiteY17" fmla="*/ 330114 h 330114"/>
                <a:gd name="connsiteX18" fmla="*/ 198053 w 198053"/>
                <a:gd name="connsiteY18" fmla="*/ 330114 h 330114"/>
                <a:gd name="connsiteX19" fmla="*/ 198053 w 198053"/>
                <a:gd name="connsiteY19" fmla="*/ 288840 h 330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8053" h="330114">
                  <a:moveTo>
                    <a:pt x="198053" y="41274"/>
                  </a:moveTo>
                  <a:lnTo>
                    <a:pt x="198053" y="0"/>
                  </a:lnTo>
                  <a:lnTo>
                    <a:pt x="132062" y="0"/>
                  </a:lnTo>
                  <a:lnTo>
                    <a:pt x="132062" y="37351"/>
                  </a:lnTo>
                  <a:cubicBezTo>
                    <a:pt x="119977" y="40489"/>
                    <a:pt x="108600" y="45198"/>
                    <a:pt x="98085" y="51397"/>
                  </a:cubicBezTo>
                  <a:lnTo>
                    <a:pt x="71720" y="25031"/>
                  </a:lnTo>
                  <a:lnTo>
                    <a:pt x="25031" y="71720"/>
                  </a:lnTo>
                  <a:lnTo>
                    <a:pt x="51397" y="98085"/>
                  </a:lnTo>
                  <a:cubicBezTo>
                    <a:pt x="45198" y="108600"/>
                    <a:pt x="40489" y="119977"/>
                    <a:pt x="37351" y="132062"/>
                  </a:cubicBezTo>
                  <a:lnTo>
                    <a:pt x="0" y="132062"/>
                  </a:lnTo>
                  <a:lnTo>
                    <a:pt x="0" y="198053"/>
                  </a:lnTo>
                  <a:lnTo>
                    <a:pt x="37351" y="198053"/>
                  </a:lnTo>
                  <a:cubicBezTo>
                    <a:pt x="40489" y="210137"/>
                    <a:pt x="45198" y="221515"/>
                    <a:pt x="51397" y="232030"/>
                  </a:cubicBezTo>
                  <a:lnTo>
                    <a:pt x="25031" y="258395"/>
                  </a:lnTo>
                  <a:lnTo>
                    <a:pt x="71720" y="305083"/>
                  </a:lnTo>
                  <a:lnTo>
                    <a:pt x="98085" y="278718"/>
                  </a:lnTo>
                  <a:cubicBezTo>
                    <a:pt x="108600" y="284917"/>
                    <a:pt x="119977" y="289625"/>
                    <a:pt x="132062" y="292764"/>
                  </a:cubicBezTo>
                  <a:lnTo>
                    <a:pt x="132062" y="330114"/>
                  </a:lnTo>
                  <a:lnTo>
                    <a:pt x="198053" y="330114"/>
                  </a:lnTo>
                  <a:lnTo>
                    <a:pt x="198053" y="288840"/>
                  </a:lnTo>
                </a:path>
              </a:pathLst>
            </a:custGeom>
            <a:noFill/>
            <a:ln w="1176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40482459-2231-6C96-BEE6-564A7641596C}"/>
                </a:ext>
              </a:extLst>
            </p:cNvPr>
            <p:cNvSpPr/>
            <p:nvPr/>
          </p:nvSpPr>
          <p:spPr>
            <a:xfrm>
              <a:off x="-1337249" y="2998990"/>
              <a:ext cx="49513" cy="41273"/>
            </a:xfrm>
            <a:custGeom>
              <a:avLst/>
              <a:gdLst>
                <a:gd name="connsiteX0" fmla="*/ 0 w 49513"/>
                <a:gd name="connsiteY0" fmla="*/ 41274 h 41273"/>
                <a:gd name="connsiteX1" fmla="*/ 8239 w 49513"/>
                <a:gd name="connsiteY1" fmla="*/ 41274 h 41273"/>
                <a:gd name="connsiteX2" fmla="*/ 49513 w 49513"/>
                <a:gd name="connsiteY2" fmla="*/ 0 h 41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513" h="41273">
                  <a:moveTo>
                    <a:pt x="0" y="41274"/>
                  </a:moveTo>
                  <a:lnTo>
                    <a:pt x="8239" y="41274"/>
                  </a:lnTo>
                  <a:lnTo>
                    <a:pt x="49513" y="0"/>
                  </a:lnTo>
                </a:path>
              </a:pathLst>
            </a:custGeom>
            <a:noFill/>
            <a:ln w="1176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601093C0-C866-2285-0B62-F07707116E0A}"/>
                </a:ext>
              </a:extLst>
            </p:cNvPr>
            <p:cNvSpPr/>
            <p:nvPr/>
          </p:nvSpPr>
          <p:spPr>
            <a:xfrm>
              <a:off x="-1477549" y="3040186"/>
              <a:ext cx="189813" cy="231087"/>
            </a:xfrm>
            <a:custGeom>
              <a:avLst/>
              <a:gdLst>
                <a:gd name="connsiteX0" fmla="*/ 189814 w 189813"/>
                <a:gd name="connsiteY0" fmla="*/ 231088 h 231087"/>
                <a:gd name="connsiteX1" fmla="*/ 140300 w 189813"/>
                <a:gd name="connsiteY1" fmla="*/ 181575 h 231087"/>
                <a:gd name="connsiteX2" fmla="*/ 90787 w 189813"/>
                <a:gd name="connsiteY2" fmla="*/ 181575 h 231087"/>
                <a:gd name="connsiteX3" fmla="*/ 0 w 189813"/>
                <a:gd name="connsiteY3" fmla="*/ 90787 h 231087"/>
                <a:gd name="connsiteX4" fmla="*/ 90787 w 189813"/>
                <a:gd name="connsiteY4" fmla="*/ 0 h 231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813" h="231087">
                  <a:moveTo>
                    <a:pt x="189814" y="231088"/>
                  </a:moveTo>
                  <a:lnTo>
                    <a:pt x="140300" y="181575"/>
                  </a:lnTo>
                  <a:lnTo>
                    <a:pt x="90787" y="181575"/>
                  </a:lnTo>
                  <a:cubicBezTo>
                    <a:pt x="40646" y="181575"/>
                    <a:pt x="0" y="140928"/>
                    <a:pt x="0" y="90787"/>
                  </a:cubicBezTo>
                  <a:cubicBezTo>
                    <a:pt x="0" y="40646"/>
                    <a:pt x="40646" y="0"/>
                    <a:pt x="90787" y="0"/>
                  </a:cubicBezTo>
                </a:path>
              </a:pathLst>
            </a:custGeom>
            <a:noFill/>
            <a:ln w="1176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0A6ADA4A-1B94-91AC-4651-1B0879A309DB}"/>
                </a:ext>
              </a:extLst>
            </p:cNvPr>
            <p:cNvSpPr/>
            <p:nvPr/>
          </p:nvSpPr>
          <p:spPr>
            <a:xfrm>
              <a:off x="-1428036" y="3056664"/>
              <a:ext cx="181574" cy="115583"/>
            </a:xfrm>
            <a:custGeom>
              <a:avLst/>
              <a:gdLst>
                <a:gd name="connsiteX0" fmla="*/ 49513 w 181574"/>
                <a:gd name="connsiteY0" fmla="*/ 115583 h 115583"/>
                <a:gd name="connsiteX1" fmla="*/ 41274 w 181574"/>
                <a:gd name="connsiteY1" fmla="*/ 115583 h 115583"/>
                <a:gd name="connsiteX2" fmla="*/ 0 w 181574"/>
                <a:gd name="connsiteY2" fmla="*/ 74309 h 115583"/>
                <a:gd name="connsiteX3" fmla="*/ 41274 w 181574"/>
                <a:gd name="connsiteY3" fmla="*/ 33035 h 115583"/>
                <a:gd name="connsiteX4" fmla="*/ 107265 w 181574"/>
                <a:gd name="connsiteY4" fmla="*/ 33035 h 115583"/>
                <a:gd name="connsiteX5" fmla="*/ 140300 w 181574"/>
                <a:gd name="connsiteY5" fmla="*/ 0 h 115583"/>
                <a:gd name="connsiteX6" fmla="*/ 181575 w 181574"/>
                <a:gd name="connsiteY6" fmla="*/ 0 h 11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574" h="115583">
                  <a:moveTo>
                    <a:pt x="49513" y="115583"/>
                  </a:moveTo>
                  <a:lnTo>
                    <a:pt x="41274" y="115583"/>
                  </a:lnTo>
                  <a:cubicBezTo>
                    <a:pt x="18518" y="115583"/>
                    <a:pt x="0" y="97143"/>
                    <a:pt x="0" y="74309"/>
                  </a:cubicBezTo>
                  <a:cubicBezTo>
                    <a:pt x="0" y="51553"/>
                    <a:pt x="18440" y="33035"/>
                    <a:pt x="41274" y="33035"/>
                  </a:cubicBezTo>
                  <a:lnTo>
                    <a:pt x="107265" y="33035"/>
                  </a:lnTo>
                  <a:lnTo>
                    <a:pt x="140300" y="0"/>
                  </a:lnTo>
                  <a:lnTo>
                    <a:pt x="181575" y="0"/>
                  </a:lnTo>
                </a:path>
              </a:pathLst>
            </a:custGeom>
            <a:noFill/>
            <a:ln w="1176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6CB27D88-91DB-2384-75D4-480C9F8A2D44}"/>
                </a:ext>
              </a:extLst>
            </p:cNvPr>
            <p:cNvSpPr/>
            <p:nvPr/>
          </p:nvSpPr>
          <p:spPr>
            <a:xfrm>
              <a:off x="-1329010" y="3172247"/>
              <a:ext cx="82469" cy="41274"/>
            </a:xfrm>
            <a:custGeom>
              <a:avLst/>
              <a:gdLst>
                <a:gd name="connsiteX0" fmla="*/ 82470 w 82469"/>
                <a:gd name="connsiteY0" fmla="*/ 41274 h 41274"/>
                <a:gd name="connsiteX1" fmla="*/ 49513 w 82469"/>
                <a:gd name="connsiteY1" fmla="*/ 41274 h 41274"/>
                <a:gd name="connsiteX2" fmla="*/ 8239 w 82469"/>
                <a:gd name="connsiteY2" fmla="*/ 0 h 41274"/>
                <a:gd name="connsiteX3" fmla="*/ 0 w 82469"/>
                <a:gd name="connsiteY3" fmla="*/ 0 h 41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469" h="41274">
                  <a:moveTo>
                    <a:pt x="82470" y="41274"/>
                  </a:moveTo>
                  <a:lnTo>
                    <a:pt x="49513" y="41274"/>
                  </a:lnTo>
                  <a:lnTo>
                    <a:pt x="8239" y="0"/>
                  </a:lnTo>
                  <a:lnTo>
                    <a:pt x="0" y="0"/>
                  </a:lnTo>
                </a:path>
              </a:pathLst>
            </a:custGeom>
            <a:noFill/>
            <a:ln w="1176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38E76AAA-2599-443D-A5F3-6001E55E5B20}"/>
                </a:ext>
              </a:extLst>
            </p:cNvPr>
            <p:cNvSpPr/>
            <p:nvPr/>
          </p:nvSpPr>
          <p:spPr>
            <a:xfrm>
              <a:off x="-1295975" y="2957795"/>
              <a:ext cx="49434" cy="49434"/>
            </a:xfrm>
            <a:custGeom>
              <a:avLst/>
              <a:gdLst>
                <a:gd name="connsiteX0" fmla="*/ 49435 w 49434"/>
                <a:gd name="connsiteY0" fmla="*/ 24717 h 49434"/>
                <a:gd name="connsiteX1" fmla="*/ 24717 w 49434"/>
                <a:gd name="connsiteY1" fmla="*/ 49435 h 49434"/>
                <a:gd name="connsiteX2" fmla="*/ 0 w 49434"/>
                <a:gd name="connsiteY2" fmla="*/ 24717 h 49434"/>
                <a:gd name="connsiteX3" fmla="*/ 24717 w 49434"/>
                <a:gd name="connsiteY3" fmla="*/ 0 h 49434"/>
                <a:gd name="connsiteX4" fmla="*/ 49435 w 49434"/>
                <a:gd name="connsiteY4" fmla="*/ 24717 h 49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434" h="49434">
                  <a:moveTo>
                    <a:pt x="49435" y="24717"/>
                  </a:moveTo>
                  <a:cubicBezTo>
                    <a:pt x="49435" y="38368"/>
                    <a:pt x="38368" y="49435"/>
                    <a:pt x="24717" y="49435"/>
                  </a:cubicBezTo>
                  <a:cubicBezTo>
                    <a:pt x="11066" y="49435"/>
                    <a:pt x="0" y="38368"/>
                    <a:pt x="0" y="24717"/>
                  </a:cubicBezTo>
                  <a:cubicBezTo>
                    <a:pt x="0" y="11067"/>
                    <a:pt x="11066" y="0"/>
                    <a:pt x="24717" y="0"/>
                  </a:cubicBezTo>
                  <a:cubicBezTo>
                    <a:pt x="38368" y="0"/>
                    <a:pt x="49435" y="11067"/>
                    <a:pt x="49435" y="24717"/>
                  </a:cubicBezTo>
                  <a:close/>
                </a:path>
              </a:pathLst>
            </a:custGeom>
            <a:noFill/>
            <a:ln w="1176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DB502E50-9A1C-7185-E96E-06585ECDE325}"/>
                </a:ext>
              </a:extLst>
            </p:cNvPr>
            <p:cNvSpPr/>
            <p:nvPr/>
          </p:nvSpPr>
          <p:spPr>
            <a:xfrm>
              <a:off x="-1246462" y="3032025"/>
              <a:ext cx="49434" cy="49434"/>
            </a:xfrm>
            <a:custGeom>
              <a:avLst/>
              <a:gdLst>
                <a:gd name="connsiteX0" fmla="*/ 49435 w 49434"/>
                <a:gd name="connsiteY0" fmla="*/ 24717 h 49434"/>
                <a:gd name="connsiteX1" fmla="*/ 24718 w 49434"/>
                <a:gd name="connsiteY1" fmla="*/ 49435 h 49434"/>
                <a:gd name="connsiteX2" fmla="*/ 0 w 49434"/>
                <a:gd name="connsiteY2" fmla="*/ 24717 h 49434"/>
                <a:gd name="connsiteX3" fmla="*/ 24718 w 49434"/>
                <a:gd name="connsiteY3" fmla="*/ 0 h 49434"/>
                <a:gd name="connsiteX4" fmla="*/ 49435 w 49434"/>
                <a:gd name="connsiteY4" fmla="*/ 24717 h 49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434" h="49434">
                  <a:moveTo>
                    <a:pt x="49435" y="24717"/>
                  </a:moveTo>
                  <a:cubicBezTo>
                    <a:pt x="49435" y="38368"/>
                    <a:pt x="38368" y="49435"/>
                    <a:pt x="24718" y="49435"/>
                  </a:cubicBezTo>
                  <a:cubicBezTo>
                    <a:pt x="11067" y="49435"/>
                    <a:pt x="0" y="38368"/>
                    <a:pt x="0" y="24717"/>
                  </a:cubicBezTo>
                  <a:cubicBezTo>
                    <a:pt x="0" y="11066"/>
                    <a:pt x="11067" y="0"/>
                    <a:pt x="24718" y="0"/>
                  </a:cubicBezTo>
                  <a:cubicBezTo>
                    <a:pt x="38368" y="0"/>
                    <a:pt x="49435" y="11066"/>
                    <a:pt x="49435" y="24717"/>
                  </a:cubicBezTo>
                  <a:close/>
                </a:path>
              </a:pathLst>
            </a:custGeom>
            <a:noFill/>
            <a:ln w="1176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5F28A6B4-09BC-518E-6C1C-FD5A95322476}"/>
                </a:ext>
              </a:extLst>
            </p:cNvPr>
            <p:cNvSpPr/>
            <p:nvPr/>
          </p:nvSpPr>
          <p:spPr>
            <a:xfrm>
              <a:off x="-1246462" y="3106256"/>
              <a:ext cx="49434" cy="49434"/>
            </a:xfrm>
            <a:custGeom>
              <a:avLst/>
              <a:gdLst>
                <a:gd name="connsiteX0" fmla="*/ 49435 w 49434"/>
                <a:gd name="connsiteY0" fmla="*/ 24717 h 49434"/>
                <a:gd name="connsiteX1" fmla="*/ 24718 w 49434"/>
                <a:gd name="connsiteY1" fmla="*/ 49435 h 49434"/>
                <a:gd name="connsiteX2" fmla="*/ 0 w 49434"/>
                <a:gd name="connsiteY2" fmla="*/ 24717 h 49434"/>
                <a:gd name="connsiteX3" fmla="*/ 24718 w 49434"/>
                <a:gd name="connsiteY3" fmla="*/ 0 h 49434"/>
                <a:gd name="connsiteX4" fmla="*/ 49435 w 49434"/>
                <a:gd name="connsiteY4" fmla="*/ 24717 h 49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434" h="49434">
                  <a:moveTo>
                    <a:pt x="49435" y="24717"/>
                  </a:moveTo>
                  <a:cubicBezTo>
                    <a:pt x="49435" y="38368"/>
                    <a:pt x="38368" y="49435"/>
                    <a:pt x="24718" y="49435"/>
                  </a:cubicBezTo>
                  <a:cubicBezTo>
                    <a:pt x="11067" y="49435"/>
                    <a:pt x="0" y="38368"/>
                    <a:pt x="0" y="24717"/>
                  </a:cubicBezTo>
                  <a:cubicBezTo>
                    <a:pt x="0" y="11066"/>
                    <a:pt x="11067" y="0"/>
                    <a:pt x="24718" y="0"/>
                  </a:cubicBezTo>
                  <a:cubicBezTo>
                    <a:pt x="38368" y="0"/>
                    <a:pt x="49435" y="11066"/>
                    <a:pt x="49435" y="24717"/>
                  </a:cubicBezTo>
                  <a:close/>
                </a:path>
              </a:pathLst>
            </a:custGeom>
            <a:noFill/>
            <a:ln w="1176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B44C2080-1A9E-C4F2-81AA-E493A504D1E8}"/>
                </a:ext>
              </a:extLst>
            </p:cNvPr>
            <p:cNvSpPr/>
            <p:nvPr/>
          </p:nvSpPr>
          <p:spPr>
            <a:xfrm>
              <a:off x="-1246462" y="3188804"/>
              <a:ext cx="49434" cy="49434"/>
            </a:xfrm>
            <a:custGeom>
              <a:avLst/>
              <a:gdLst>
                <a:gd name="connsiteX0" fmla="*/ 49435 w 49434"/>
                <a:gd name="connsiteY0" fmla="*/ 24717 h 49434"/>
                <a:gd name="connsiteX1" fmla="*/ 24718 w 49434"/>
                <a:gd name="connsiteY1" fmla="*/ 49435 h 49434"/>
                <a:gd name="connsiteX2" fmla="*/ 0 w 49434"/>
                <a:gd name="connsiteY2" fmla="*/ 24717 h 49434"/>
                <a:gd name="connsiteX3" fmla="*/ 24718 w 49434"/>
                <a:gd name="connsiteY3" fmla="*/ 0 h 49434"/>
                <a:gd name="connsiteX4" fmla="*/ 49435 w 49434"/>
                <a:gd name="connsiteY4" fmla="*/ 24717 h 49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434" h="49434">
                  <a:moveTo>
                    <a:pt x="49435" y="24717"/>
                  </a:moveTo>
                  <a:cubicBezTo>
                    <a:pt x="49435" y="38368"/>
                    <a:pt x="38368" y="49435"/>
                    <a:pt x="24718" y="49435"/>
                  </a:cubicBezTo>
                  <a:cubicBezTo>
                    <a:pt x="11067" y="49435"/>
                    <a:pt x="0" y="38368"/>
                    <a:pt x="0" y="24717"/>
                  </a:cubicBezTo>
                  <a:cubicBezTo>
                    <a:pt x="0" y="11067"/>
                    <a:pt x="11067" y="0"/>
                    <a:pt x="24718" y="0"/>
                  </a:cubicBezTo>
                  <a:cubicBezTo>
                    <a:pt x="38368" y="0"/>
                    <a:pt x="49435" y="11067"/>
                    <a:pt x="49435" y="24717"/>
                  </a:cubicBezTo>
                  <a:close/>
                </a:path>
              </a:pathLst>
            </a:custGeom>
            <a:noFill/>
            <a:ln w="1176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E5FC3F02-474B-CE5F-EE73-ADD2A879693B}"/>
                </a:ext>
              </a:extLst>
            </p:cNvPr>
            <p:cNvSpPr/>
            <p:nvPr/>
          </p:nvSpPr>
          <p:spPr>
            <a:xfrm>
              <a:off x="-1295975" y="3263035"/>
              <a:ext cx="49434" cy="49434"/>
            </a:xfrm>
            <a:custGeom>
              <a:avLst/>
              <a:gdLst>
                <a:gd name="connsiteX0" fmla="*/ 49435 w 49434"/>
                <a:gd name="connsiteY0" fmla="*/ 24717 h 49434"/>
                <a:gd name="connsiteX1" fmla="*/ 24717 w 49434"/>
                <a:gd name="connsiteY1" fmla="*/ 49435 h 49434"/>
                <a:gd name="connsiteX2" fmla="*/ 0 w 49434"/>
                <a:gd name="connsiteY2" fmla="*/ 24717 h 49434"/>
                <a:gd name="connsiteX3" fmla="*/ 24717 w 49434"/>
                <a:gd name="connsiteY3" fmla="*/ 0 h 49434"/>
                <a:gd name="connsiteX4" fmla="*/ 49435 w 49434"/>
                <a:gd name="connsiteY4" fmla="*/ 24717 h 49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434" h="49434">
                  <a:moveTo>
                    <a:pt x="49435" y="24717"/>
                  </a:moveTo>
                  <a:cubicBezTo>
                    <a:pt x="49435" y="38368"/>
                    <a:pt x="38368" y="49435"/>
                    <a:pt x="24717" y="49435"/>
                  </a:cubicBezTo>
                  <a:cubicBezTo>
                    <a:pt x="11066" y="49435"/>
                    <a:pt x="0" y="38368"/>
                    <a:pt x="0" y="24717"/>
                  </a:cubicBezTo>
                  <a:cubicBezTo>
                    <a:pt x="0" y="11066"/>
                    <a:pt x="11066" y="0"/>
                    <a:pt x="24717" y="0"/>
                  </a:cubicBezTo>
                  <a:cubicBezTo>
                    <a:pt x="38368" y="0"/>
                    <a:pt x="49435" y="11066"/>
                    <a:pt x="49435" y="24717"/>
                  </a:cubicBezTo>
                  <a:close/>
                </a:path>
              </a:pathLst>
            </a:custGeom>
            <a:noFill/>
            <a:ln w="1176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52392691-FCDB-B384-0923-2FC21641CDBB}"/>
                </a:ext>
              </a:extLst>
            </p:cNvPr>
            <p:cNvSpPr/>
            <p:nvPr/>
          </p:nvSpPr>
          <p:spPr>
            <a:xfrm>
              <a:off x="-1329010" y="3130973"/>
              <a:ext cx="74230" cy="7846"/>
            </a:xfrm>
            <a:custGeom>
              <a:avLst/>
              <a:gdLst>
                <a:gd name="connsiteX0" fmla="*/ 0 w 74230"/>
                <a:gd name="connsiteY0" fmla="*/ 0 h 7846"/>
                <a:gd name="connsiteX1" fmla="*/ 74231 w 74230"/>
                <a:gd name="connsiteY1" fmla="*/ 0 h 7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230" h="7846">
                  <a:moveTo>
                    <a:pt x="0" y="0"/>
                  </a:moveTo>
                  <a:lnTo>
                    <a:pt x="74231" y="0"/>
                  </a:lnTo>
                </a:path>
              </a:pathLst>
            </a:custGeom>
            <a:ln w="1176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7C6940ED-2920-2326-1338-EBC583833963}"/>
                </a:ext>
              </a:extLst>
            </p:cNvPr>
            <p:cNvSpPr/>
            <p:nvPr/>
          </p:nvSpPr>
          <p:spPr>
            <a:xfrm>
              <a:off x="-1395001" y="3130973"/>
              <a:ext cx="16478" cy="7846"/>
            </a:xfrm>
            <a:custGeom>
              <a:avLst/>
              <a:gdLst>
                <a:gd name="connsiteX0" fmla="*/ 0 w 16478"/>
                <a:gd name="connsiteY0" fmla="*/ 0 h 7846"/>
                <a:gd name="connsiteX1" fmla="*/ 16478 w 16478"/>
                <a:gd name="connsiteY1" fmla="*/ 0 h 7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478" h="7846">
                  <a:moveTo>
                    <a:pt x="0" y="0"/>
                  </a:moveTo>
                  <a:lnTo>
                    <a:pt x="16478" y="0"/>
                  </a:lnTo>
                </a:path>
              </a:pathLst>
            </a:custGeom>
            <a:ln w="1176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72B71A0C-6386-4EAB-C6BD-2A9346E806D9}"/>
                </a:ext>
              </a:extLst>
            </p:cNvPr>
            <p:cNvSpPr/>
            <p:nvPr/>
          </p:nvSpPr>
          <p:spPr>
            <a:xfrm>
              <a:off x="-1362045" y="3130973"/>
              <a:ext cx="16556" cy="7846"/>
            </a:xfrm>
            <a:custGeom>
              <a:avLst/>
              <a:gdLst>
                <a:gd name="connsiteX0" fmla="*/ 0 w 16556"/>
                <a:gd name="connsiteY0" fmla="*/ 0 h 7846"/>
                <a:gd name="connsiteX1" fmla="*/ 16557 w 16556"/>
                <a:gd name="connsiteY1" fmla="*/ 0 h 7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556" h="7846">
                  <a:moveTo>
                    <a:pt x="0" y="0"/>
                  </a:moveTo>
                  <a:lnTo>
                    <a:pt x="16557" y="0"/>
                  </a:lnTo>
                </a:path>
              </a:pathLst>
            </a:custGeom>
            <a:ln w="1176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4FD58719-847F-61A9-49FA-239EDA2B9593}"/>
                </a:ext>
              </a:extLst>
            </p:cNvPr>
            <p:cNvSpPr/>
            <p:nvPr/>
          </p:nvSpPr>
          <p:spPr>
            <a:xfrm>
              <a:off x="-1362045" y="3172247"/>
              <a:ext cx="16556" cy="7846"/>
            </a:xfrm>
            <a:custGeom>
              <a:avLst/>
              <a:gdLst>
                <a:gd name="connsiteX0" fmla="*/ 0 w 16556"/>
                <a:gd name="connsiteY0" fmla="*/ 0 h 7846"/>
                <a:gd name="connsiteX1" fmla="*/ 16557 w 16556"/>
                <a:gd name="connsiteY1" fmla="*/ 0 h 7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556" h="7846">
                  <a:moveTo>
                    <a:pt x="0" y="0"/>
                  </a:moveTo>
                  <a:lnTo>
                    <a:pt x="16557" y="0"/>
                  </a:lnTo>
                </a:path>
              </a:pathLst>
            </a:custGeom>
            <a:ln w="1176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3A82C833-10B7-97D4-822D-EED3B5D72B39}"/>
                </a:ext>
              </a:extLst>
            </p:cNvPr>
            <p:cNvSpPr/>
            <p:nvPr/>
          </p:nvSpPr>
          <p:spPr>
            <a:xfrm>
              <a:off x="-1370284" y="3040264"/>
              <a:ext cx="16556" cy="7846"/>
            </a:xfrm>
            <a:custGeom>
              <a:avLst/>
              <a:gdLst>
                <a:gd name="connsiteX0" fmla="*/ 0 w 16556"/>
                <a:gd name="connsiteY0" fmla="*/ 0 h 7846"/>
                <a:gd name="connsiteX1" fmla="*/ 16557 w 16556"/>
                <a:gd name="connsiteY1" fmla="*/ 0 h 7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556" h="7846">
                  <a:moveTo>
                    <a:pt x="0" y="0"/>
                  </a:moveTo>
                  <a:lnTo>
                    <a:pt x="16557" y="0"/>
                  </a:lnTo>
                </a:path>
              </a:pathLst>
            </a:custGeom>
            <a:ln w="1176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4" name="Graphic 51">
            <a:extLst>
              <a:ext uri="{FF2B5EF4-FFF2-40B4-BE49-F238E27FC236}">
                <a16:creationId xmlns:a16="http://schemas.microsoft.com/office/drawing/2014/main" id="{ACC9E2EA-6ED9-69DE-6C0D-FFA71D126402}"/>
              </a:ext>
            </a:extLst>
          </p:cNvPr>
          <p:cNvGrpSpPr/>
          <p:nvPr/>
        </p:nvGrpSpPr>
        <p:grpSpPr>
          <a:xfrm>
            <a:off x="14809853" y="1522597"/>
            <a:ext cx="589097" cy="598160"/>
            <a:chOff x="-1570769" y="3579888"/>
            <a:chExt cx="392731" cy="398773"/>
          </a:xfrm>
          <a:noFill/>
        </p:grpSpPr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26C81098-CD67-2F67-B5E5-A4E1D11D416A}"/>
                </a:ext>
              </a:extLst>
            </p:cNvPr>
            <p:cNvSpPr/>
            <p:nvPr/>
          </p:nvSpPr>
          <p:spPr>
            <a:xfrm>
              <a:off x="-1448660" y="3743022"/>
              <a:ext cx="65193" cy="96672"/>
            </a:xfrm>
            <a:custGeom>
              <a:avLst/>
              <a:gdLst>
                <a:gd name="connsiteX0" fmla="*/ 65193 w 65193"/>
                <a:gd name="connsiteY0" fmla="*/ 96672 h 96672"/>
                <a:gd name="connsiteX1" fmla="*/ 4773 w 65193"/>
                <a:gd name="connsiteY1" fmla="*/ 36252 h 96672"/>
                <a:gd name="connsiteX2" fmla="*/ 5244 w 65193"/>
                <a:gd name="connsiteY2" fmla="*/ 11613 h 96672"/>
                <a:gd name="connsiteX3" fmla="*/ 16857 w 65193"/>
                <a:gd name="connsiteY3" fmla="*/ 0 h 96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193" h="96672">
                  <a:moveTo>
                    <a:pt x="65193" y="96672"/>
                  </a:moveTo>
                  <a:lnTo>
                    <a:pt x="4773" y="36252"/>
                  </a:lnTo>
                  <a:cubicBezTo>
                    <a:pt x="-1897" y="29583"/>
                    <a:pt x="-1426" y="18283"/>
                    <a:pt x="5244" y="11613"/>
                  </a:cubicBezTo>
                  <a:lnTo>
                    <a:pt x="16857" y="0"/>
                  </a:lnTo>
                </a:path>
              </a:pathLst>
            </a:custGeom>
            <a:noFill/>
            <a:ln w="1176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5A300649-FCA8-DD5B-27B6-BAC1C4F1DEE8}"/>
                </a:ext>
              </a:extLst>
            </p:cNvPr>
            <p:cNvSpPr/>
            <p:nvPr/>
          </p:nvSpPr>
          <p:spPr>
            <a:xfrm>
              <a:off x="-1442848" y="3707691"/>
              <a:ext cx="107717" cy="107914"/>
            </a:xfrm>
            <a:custGeom>
              <a:avLst/>
              <a:gdLst>
                <a:gd name="connsiteX0" fmla="*/ 107718 w 107717"/>
                <a:gd name="connsiteY0" fmla="*/ 83668 h 107914"/>
                <a:gd name="connsiteX1" fmla="*/ 29171 w 107717"/>
                <a:gd name="connsiteY1" fmla="*/ 5121 h 107914"/>
                <a:gd name="connsiteX2" fmla="*/ 5238 w 107717"/>
                <a:gd name="connsiteY2" fmla="*/ 4886 h 107914"/>
                <a:gd name="connsiteX3" fmla="*/ 5081 w 107717"/>
                <a:gd name="connsiteY3" fmla="*/ 5043 h 107914"/>
                <a:gd name="connsiteX4" fmla="*/ 4925 w 107717"/>
                <a:gd name="connsiteY4" fmla="*/ 29368 h 107914"/>
                <a:gd name="connsiteX5" fmla="*/ 83471 w 107717"/>
                <a:gd name="connsiteY5" fmla="*/ 107914 h 107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717" h="107914">
                  <a:moveTo>
                    <a:pt x="107718" y="83668"/>
                  </a:moveTo>
                  <a:lnTo>
                    <a:pt x="29171" y="5121"/>
                  </a:lnTo>
                  <a:cubicBezTo>
                    <a:pt x="22501" y="-1548"/>
                    <a:pt x="11908" y="-1784"/>
                    <a:pt x="5238" y="4886"/>
                  </a:cubicBezTo>
                  <a:lnTo>
                    <a:pt x="5081" y="5043"/>
                  </a:lnTo>
                  <a:cubicBezTo>
                    <a:pt x="-1588" y="11713"/>
                    <a:pt x="-1745" y="22620"/>
                    <a:pt x="4925" y="29368"/>
                  </a:cubicBezTo>
                  <a:lnTo>
                    <a:pt x="83471" y="107914"/>
                  </a:lnTo>
                </a:path>
              </a:pathLst>
            </a:custGeom>
            <a:noFill/>
            <a:ln w="1176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47605F2D-FD93-D3C5-4B3F-D7205AC59F77}"/>
                </a:ext>
              </a:extLst>
            </p:cNvPr>
            <p:cNvSpPr/>
            <p:nvPr/>
          </p:nvSpPr>
          <p:spPr>
            <a:xfrm>
              <a:off x="-1448660" y="3791359"/>
              <a:ext cx="143739" cy="151050"/>
            </a:xfrm>
            <a:custGeom>
              <a:avLst/>
              <a:gdLst>
                <a:gd name="connsiteX0" fmla="*/ 143740 w 143739"/>
                <a:gd name="connsiteY0" fmla="*/ 151051 h 151050"/>
                <a:gd name="connsiteX1" fmla="*/ 125614 w 143739"/>
                <a:gd name="connsiteY1" fmla="*/ 132925 h 151050"/>
                <a:gd name="connsiteX2" fmla="*/ 77278 w 143739"/>
                <a:gd name="connsiteY2" fmla="*/ 108757 h 151050"/>
                <a:gd name="connsiteX3" fmla="*/ 4773 w 143739"/>
                <a:gd name="connsiteY3" fmla="*/ 36252 h 151050"/>
                <a:gd name="connsiteX4" fmla="*/ 5244 w 143739"/>
                <a:gd name="connsiteY4" fmla="*/ 11613 h 151050"/>
                <a:gd name="connsiteX5" fmla="*/ 16857 w 143739"/>
                <a:gd name="connsiteY5" fmla="*/ 0 h 15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3739" h="151050">
                  <a:moveTo>
                    <a:pt x="143740" y="151051"/>
                  </a:moveTo>
                  <a:lnTo>
                    <a:pt x="125614" y="132925"/>
                  </a:lnTo>
                  <a:cubicBezTo>
                    <a:pt x="114942" y="122253"/>
                    <a:pt x="90931" y="122410"/>
                    <a:pt x="77278" y="108757"/>
                  </a:cubicBezTo>
                  <a:lnTo>
                    <a:pt x="4773" y="36252"/>
                  </a:lnTo>
                  <a:cubicBezTo>
                    <a:pt x="-1897" y="29583"/>
                    <a:pt x="-1426" y="18283"/>
                    <a:pt x="5244" y="11613"/>
                  </a:cubicBezTo>
                  <a:lnTo>
                    <a:pt x="16857" y="0"/>
                  </a:lnTo>
                </a:path>
              </a:pathLst>
            </a:custGeom>
            <a:noFill/>
            <a:ln w="1176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EAEA6917-6868-CD83-A5B5-1646A2C2A0EC}"/>
                </a:ext>
              </a:extLst>
            </p:cNvPr>
            <p:cNvSpPr/>
            <p:nvPr/>
          </p:nvSpPr>
          <p:spPr>
            <a:xfrm>
              <a:off x="-1407635" y="3701526"/>
              <a:ext cx="102714" cy="71706"/>
            </a:xfrm>
            <a:custGeom>
              <a:avLst/>
              <a:gdLst>
                <a:gd name="connsiteX0" fmla="*/ 102715 w 102714"/>
                <a:gd name="connsiteY0" fmla="*/ 71706 h 71706"/>
                <a:gd name="connsiteX1" fmla="*/ 36252 w 102714"/>
                <a:gd name="connsiteY1" fmla="*/ 5244 h 71706"/>
                <a:gd name="connsiteX2" fmla="*/ 12555 w 102714"/>
                <a:gd name="connsiteY2" fmla="*/ 4773 h 71706"/>
                <a:gd name="connsiteX3" fmla="*/ 0 w 102714"/>
                <a:gd name="connsiteY3" fmla="*/ 17328 h 71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714" h="71706">
                  <a:moveTo>
                    <a:pt x="102715" y="71706"/>
                  </a:moveTo>
                  <a:cubicBezTo>
                    <a:pt x="99105" y="68097"/>
                    <a:pt x="36252" y="5244"/>
                    <a:pt x="36252" y="5244"/>
                  </a:cubicBezTo>
                  <a:cubicBezTo>
                    <a:pt x="29583" y="-1426"/>
                    <a:pt x="19225" y="-1897"/>
                    <a:pt x="12555" y="4773"/>
                  </a:cubicBezTo>
                  <a:lnTo>
                    <a:pt x="0" y="17328"/>
                  </a:lnTo>
                </a:path>
              </a:pathLst>
            </a:custGeom>
            <a:noFill/>
            <a:ln w="1176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0E728C1C-A545-9F98-534E-3CC5D7C914AD}"/>
                </a:ext>
              </a:extLst>
            </p:cNvPr>
            <p:cNvSpPr/>
            <p:nvPr/>
          </p:nvSpPr>
          <p:spPr>
            <a:xfrm>
              <a:off x="-1335130" y="3725234"/>
              <a:ext cx="120840" cy="126544"/>
            </a:xfrm>
            <a:custGeom>
              <a:avLst/>
              <a:gdLst>
                <a:gd name="connsiteX0" fmla="*/ 120840 w 120840"/>
                <a:gd name="connsiteY0" fmla="*/ 126545 h 126544"/>
                <a:gd name="connsiteX1" fmla="*/ 102714 w 120840"/>
                <a:gd name="connsiteY1" fmla="*/ 108419 h 126544"/>
                <a:gd name="connsiteX2" fmla="*/ 86707 w 120840"/>
                <a:gd name="connsiteY2" fmla="*/ 73186 h 126544"/>
                <a:gd name="connsiteX3" fmla="*/ 66462 w 120840"/>
                <a:gd name="connsiteY3" fmla="*/ 35914 h 126544"/>
                <a:gd name="connsiteX4" fmla="*/ 36252 w 120840"/>
                <a:gd name="connsiteY4" fmla="*/ 5704 h 126544"/>
                <a:gd name="connsiteX5" fmla="*/ 12084 w 120840"/>
                <a:gd name="connsiteY5" fmla="*/ 5704 h 126544"/>
                <a:gd name="connsiteX6" fmla="*/ 0 w 120840"/>
                <a:gd name="connsiteY6" fmla="*/ 17788 h 126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0840" h="126544">
                  <a:moveTo>
                    <a:pt x="120840" y="126545"/>
                  </a:moveTo>
                  <a:lnTo>
                    <a:pt x="102714" y="108419"/>
                  </a:lnTo>
                  <a:cubicBezTo>
                    <a:pt x="92435" y="98139"/>
                    <a:pt x="89218" y="86604"/>
                    <a:pt x="86707" y="73186"/>
                  </a:cubicBezTo>
                  <a:cubicBezTo>
                    <a:pt x="83097" y="54040"/>
                    <a:pt x="73995" y="43447"/>
                    <a:pt x="66462" y="35914"/>
                  </a:cubicBezTo>
                  <a:cubicBezTo>
                    <a:pt x="58929" y="28381"/>
                    <a:pt x="50847" y="20299"/>
                    <a:pt x="36252" y="5704"/>
                  </a:cubicBezTo>
                  <a:cubicBezTo>
                    <a:pt x="27228" y="-3320"/>
                    <a:pt x="18126" y="-338"/>
                    <a:pt x="12084" y="5704"/>
                  </a:cubicBezTo>
                  <a:lnTo>
                    <a:pt x="0" y="17788"/>
                  </a:lnTo>
                </a:path>
              </a:pathLst>
            </a:custGeom>
            <a:noFill/>
            <a:ln w="1176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A5E9F7BE-0EE0-EBE8-196A-233AFFE14470}"/>
                </a:ext>
              </a:extLst>
            </p:cNvPr>
            <p:cNvSpPr/>
            <p:nvPr/>
          </p:nvSpPr>
          <p:spPr>
            <a:xfrm>
              <a:off x="-1310962" y="3845737"/>
              <a:ext cx="132924" cy="132924"/>
            </a:xfrm>
            <a:custGeom>
              <a:avLst/>
              <a:gdLst>
                <a:gd name="connsiteX0" fmla="*/ 30210 w 132924"/>
                <a:gd name="connsiteY0" fmla="*/ 132925 h 132924"/>
                <a:gd name="connsiteX1" fmla="*/ 0 w 132924"/>
                <a:gd name="connsiteY1" fmla="*/ 102715 h 132924"/>
                <a:gd name="connsiteX2" fmla="*/ 102714 w 132924"/>
                <a:gd name="connsiteY2" fmla="*/ 0 h 132924"/>
                <a:gd name="connsiteX3" fmla="*/ 132925 w 132924"/>
                <a:gd name="connsiteY3" fmla="*/ 30210 h 13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924" h="132924">
                  <a:moveTo>
                    <a:pt x="30210" y="132925"/>
                  </a:moveTo>
                  <a:lnTo>
                    <a:pt x="0" y="102715"/>
                  </a:lnTo>
                  <a:lnTo>
                    <a:pt x="102714" y="0"/>
                  </a:lnTo>
                  <a:lnTo>
                    <a:pt x="132925" y="30210"/>
                  </a:lnTo>
                </a:path>
              </a:pathLst>
            </a:custGeom>
            <a:noFill/>
            <a:ln w="1176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61952CF9-10EE-4B1B-2397-7802030C0D20}"/>
                </a:ext>
              </a:extLst>
            </p:cNvPr>
            <p:cNvSpPr/>
            <p:nvPr/>
          </p:nvSpPr>
          <p:spPr>
            <a:xfrm>
              <a:off x="-1534517" y="3712812"/>
              <a:ext cx="66462" cy="90630"/>
            </a:xfrm>
            <a:custGeom>
              <a:avLst/>
              <a:gdLst>
                <a:gd name="connsiteX0" fmla="*/ 0 w 66462"/>
                <a:gd name="connsiteY0" fmla="*/ 0 h 90630"/>
                <a:gd name="connsiteX1" fmla="*/ 18126 w 66462"/>
                <a:gd name="connsiteY1" fmla="*/ 18126 h 90630"/>
                <a:gd name="connsiteX2" fmla="*/ 42294 w 66462"/>
                <a:gd name="connsiteY2" fmla="*/ 66462 h 90630"/>
                <a:gd name="connsiteX3" fmla="*/ 66462 w 66462"/>
                <a:gd name="connsiteY3" fmla="*/ 90631 h 90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462" h="90630">
                  <a:moveTo>
                    <a:pt x="0" y="0"/>
                  </a:moveTo>
                  <a:lnTo>
                    <a:pt x="18126" y="18126"/>
                  </a:lnTo>
                  <a:cubicBezTo>
                    <a:pt x="28798" y="28798"/>
                    <a:pt x="28641" y="52809"/>
                    <a:pt x="42294" y="66462"/>
                  </a:cubicBezTo>
                  <a:lnTo>
                    <a:pt x="66462" y="90631"/>
                  </a:lnTo>
                </a:path>
              </a:pathLst>
            </a:custGeom>
            <a:noFill/>
            <a:ln w="1176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11AA6552-40A6-9969-3960-2634D854C10C}"/>
                </a:ext>
              </a:extLst>
            </p:cNvPr>
            <p:cNvSpPr/>
            <p:nvPr/>
          </p:nvSpPr>
          <p:spPr>
            <a:xfrm>
              <a:off x="-1443887" y="3622182"/>
              <a:ext cx="120840" cy="84588"/>
            </a:xfrm>
            <a:custGeom>
              <a:avLst/>
              <a:gdLst>
                <a:gd name="connsiteX0" fmla="*/ 0 w 120840"/>
                <a:gd name="connsiteY0" fmla="*/ 0 h 84588"/>
                <a:gd name="connsiteX1" fmla="*/ 18126 w 120840"/>
                <a:gd name="connsiteY1" fmla="*/ 18126 h 84588"/>
                <a:gd name="connsiteX2" fmla="*/ 53358 w 120840"/>
                <a:gd name="connsiteY2" fmla="*/ 34134 h 84588"/>
                <a:gd name="connsiteX3" fmla="*/ 90631 w 120840"/>
                <a:gd name="connsiteY3" fmla="*/ 54378 h 84588"/>
                <a:gd name="connsiteX4" fmla="*/ 120840 w 120840"/>
                <a:gd name="connsiteY4" fmla="*/ 84588 h 84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840" h="84588">
                  <a:moveTo>
                    <a:pt x="0" y="0"/>
                  </a:moveTo>
                  <a:lnTo>
                    <a:pt x="18126" y="18126"/>
                  </a:lnTo>
                  <a:cubicBezTo>
                    <a:pt x="28405" y="28405"/>
                    <a:pt x="39940" y="31623"/>
                    <a:pt x="53358" y="34134"/>
                  </a:cubicBezTo>
                  <a:cubicBezTo>
                    <a:pt x="72504" y="37743"/>
                    <a:pt x="83097" y="46845"/>
                    <a:pt x="90631" y="54378"/>
                  </a:cubicBezTo>
                  <a:cubicBezTo>
                    <a:pt x="98163" y="61911"/>
                    <a:pt x="106246" y="69993"/>
                    <a:pt x="120840" y="84588"/>
                  </a:cubicBezTo>
                </a:path>
              </a:pathLst>
            </a:custGeom>
            <a:noFill/>
            <a:ln w="1176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1EA14922-1BBE-E38E-CCC5-53EBD44A9AE6}"/>
                </a:ext>
              </a:extLst>
            </p:cNvPr>
            <p:cNvSpPr/>
            <p:nvPr/>
          </p:nvSpPr>
          <p:spPr>
            <a:xfrm>
              <a:off x="-1570769" y="3585930"/>
              <a:ext cx="132924" cy="132924"/>
            </a:xfrm>
            <a:custGeom>
              <a:avLst/>
              <a:gdLst>
                <a:gd name="connsiteX0" fmla="*/ 0 w 132924"/>
                <a:gd name="connsiteY0" fmla="*/ 102714 h 132924"/>
                <a:gd name="connsiteX1" fmla="*/ 30210 w 132924"/>
                <a:gd name="connsiteY1" fmla="*/ 132925 h 132924"/>
                <a:gd name="connsiteX2" fmla="*/ 132925 w 132924"/>
                <a:gd name="connsiteY2" fmla="*/ 30210 h 132924"/>
                <a:gd name="connsiteX3" fmla="*/ 102714 w 132924"/>
                <a:gd name="connsiteY3" fmla="*/ 0 h 13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924" h="132924">
                  <a:moveTo>
                    <a:pt x="0" y="102714"/>
                  </a:moveTo>
                  <a:lnTo>
                    <a:pt x="30210" y="132925"/>
                  </a:lnTo>
                  <a:lnTo>
                    <a:pt x="132925" y="30210"/>
                  </a:lnTo>
                  <a:lnTo>
                    <a:pt x="102714" y="0"/>
                  </a:lnTo>
                </a:path>
              </a:pathLst>
            </a:custGeom>
            <a:noFill/>
            <a:ln w="1176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874BB765-9BE8-5FAC-ED41-A64C0D9A3E2B}"/>
                </a:ext>
              </a:extLst>
            </p:cNvPr>
            <p:cNvSpPr/>
            <p:nvPr/>
          </p:nvSpPr>
          <p:spPr>
            <a:xfrm>
              <a:off x="-1443887" y="3903489"/>
              <a:ext cx="51631" cy="32878"/>
            </a:xfrm>
            <a:custGeom>
              <a:avLst/>
              <a:gdLst>
                <a:gd name="connsiteX0" fmla="*/ 0 w 51631"/>
                <a:gd name="connsiteY0" fmla="*/ 32878 h 32878"/>
                <a:gd name="connsiteX1" fmla="*/ 18126 w 51631"/>
                <a:gd name="connsiteY1" fmla="*/ 14752 h 32878"/>
                <a:gd name="connsiteX2" fmla="*/ 51632 w 51631"/>
                <a:gd name="connsiteY2" fmla="*/ 0 h 32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631" h="32878">
                  <a:moveTo>
                    <a:pt x="0" y="32878"/>
                  </a:moveTo>
                  <a:lnTo>
                    <a:pt x="18126" y="14752"/>
                  </a:lnTo>
                  <a:cubicBezTo>
                    <a:pt x="25502" y="7376"/>
                    <a:pt x="39312" y="5179"/>
                    <a:pt x="51632" y="0"/>
                  </a:cubicBezTo>
                </a:path>
              </a:pathLst>
            </a:custGeom>
            <a:noFill/>
            <a:ln w="1176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DA2BFB89-E6DB-2CCE-664B-9E3C30F7BF00}"/>
                </a:ext>
              </a:extLst>
            </p:cNvPr>
            <p:cNvSpPr/>
            <p:nvPr/>
          </p:nvSpPr>
          <p:spPr>
            <a:xfrm>
              <a:off x="-1534517" y="3794811"/>
              <a:ext cx="33662" cy="50925"/>
            </a:xfrm>
            <a:custGeom>
              <a:avLst/>
              <a:gdLst>
                <a:gd name="connsiteX0" fmla="*/ 0 w 33662"/>
                <a:gd name="connsiteY0" fmla="*/ 50926 h 50925"/>
                <a:gd name="connsiteX1" fmla="*/ 18126 w 33662"/>
                <a:gd name="connsiteY1" fmla="*/ 32800 h 50925"/>
                <a:gd name="connsiteX2" fmla="*/ 33663 w 33662"/>
                <a:gd name="connsiteY2" fmla="*/ 0 h 50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662" h="50925">
                  <a:moveTo>
                    <a:pt x="0" y="50926"/>
                  </a:moveTo>
                  <a:lnTo>
                    <a:pt x="18126" y="32800"/>
                  </a:lnTo>
                  <a:cubicBezTo>
                    <a:pt x="27778" y="23148"/>
                    <a:pt x="31230" y="12398"/>
                    <a:pt x="33663" y="0"/>
                  </a:cubicBezTo>
                </a:path>
              </a:pathLst>
            </a:custGeom>
            <a:noFill/>
            <a:ln w="1176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2DDF8DB3-613D-7613-F867-AEB9ECB13CE6}"/>
                </a:ext>
              </a:extLst>
            </p:cNvPr>
            <p:cNvSpPr/>
            <p:nvPr/>
          </p:nvSpPr>
          <p:spPr>
            <a:xfrm>
              <a:off x="-1570769" y="3839695"/>
              <a:ext cx="132924" cy="132924"/>
            </a:xfrm>
            <a:custGeom>
              <a:avLst/>
              <a:gdLst>
                <a:gd name="connsiteX0" fmla="*/ 102714 w 132924"/>
                <a:gd name="connsiteY0" fmla="*/ 132925 h 132924"/>
                <a:gd name="connsiteX1" fmla="*/ 132925 w 132924"/>
                <a:gd name="connsiteY1" fmla="*/ 102714 h 132924"/>
                <a:gd name="connsiteX2" fmla="*/ 30210 w 132924"/>
                <a:gd name="connsiteY2" fmla="*/ 0 h 132924"/>
                <a:gd name="connsiteX3" fmla="*/ 0 w 132924"/>
                <a:gd name="connsiteY3" fmla="*/ 30210 h 13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924" h="132924">
                  <a:moveTo>
                    <a:pt x="102714" y="132925"/>
                  </a:moveTo>
                  <a:lnTo>
                    <a:pt x="132925" y="102714"/>
                  </a:lnTo>
                  <a:lnTo>
                    <a:pt x="30210" y="0"/>
                  </a:lnTo>
                  <a:lnTo>
                    <a:pt x="0" y="30210"/>
                  </a:lnTo>
                </a:path>
              </a:pathLst>
            </a:custGeom>
            <a:noFill/>
            <a:ln w="1176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71CFB9E4-0C30-CFC1-7E8B-7D20BA00780D}"/>
                </a:ext>
              </a:extLst>
            </p:cNvPr>
            <p:cNvSpPr/>
            <p:nvPr/>
          </p:nvSpPr>
          <p:spPr>
            <a:xfrm>
              <a:off x="-1247246" y="3706770"/>
              <a:ext cx="32956" cy="51631"/>
            </a:xfrm>
            <a:custGeom>
              <a:avLst/>
              <a:gdLst>
                <a:gd name="connsiteX0" fmla="*/ 32957 w 32956"/>
                <a:gd name="connsiteY0" fmla="*/ 0 h 51631"/>
                <a:gd name="connsiteX1" fmla="*/ 14831 w 32956"/>
                <a:gd name="connsiteY1" fmla="*/ 18126 h 51631"/>
                <a:gd name="connsiteX2" fmla="*/ 0 w 32956"/>
                <a:gd name="connsiteY2" fmla="*/ 51632 h 51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956" h="51631">
                  <a:moveTo>
                    <a:pt x="32957" y="0"/>
                  </a:moveTo>
                  <a:lnTo>
                    <a:pt x="14831" y="18126"/>
                  </a:lnTo>
                  <a:cubicBezTo>
                    <a:pt x="7455" y="25502"/>
                    <a:pt x="5257" y="39312"/>
                    <a:pt x="0" y="51632"/>
                  </a:cubicBezTo>
                </a:path>
              </a:pathLst>
            </a:custGeom>
            <a:noFill/>
            <a:ln w="1176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707F033A-CC92-6E41-671A-A574C92D9F33}"/>
                </a:ext>
              </a:extLst>
            </p:cNvPr>
            <p:cNvSpPr/>
            <p:nvPr/>
          </p:nvSpPr>
          <p:spPr>
            <a:xfrm>
              <a:off x="-1355846" y="3616140"/>
              <a:ext cx="50925" cy="33662"/>
            </a:xfrm>
            <a:custGeom>
              <a:avLst/>
              <a:gdLst>
                <a:gd name="connsiteX0" fmla="*/ 50926 w 50925"/>
                <a:gd name="connsiteY0" fmla="*/ 0 h 33662"/>
                <a:gd name="connsiteX1" fmla="*/ 32800 w 50925"/>
                <a:gd name="connsiteY1" fmla="*/ 18126 h 33662"/>
                <a:gd name="connsiteX2" fmla="*/ 0 w 50925"/>
                <a:gd name="connsiteY2" fmla="*/ 33663 h 33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925" h="33662">
                  <a:moveTo>
                    <a:pt x="50926" y="0"/>
                  </a:moveTo>
                  <a:lnTo>
                    <a:pt x="32800" y="18126"/>
                  </a:lnTo>
                  <a:cubicBezTo>
                    <a:pt x="23148" y="27777"/>
                    <a:pt x="12320" y="31230"/>
                    <a:pt x="0" y="33663"/>
                  </a:cubicBezTo>
                </a:path>
              </a:pathLst>
            </a:custGeom>
            <a:noFill/>
            <a:ln w="1176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C784497A-8EC5-DBD3-75DB-77DFE93E26E6}"/>
                </a:ext>
              </a:extLst>
            </p:cNvPr>
            <p:cNvSpPr/>
            <p:nvPr/>
          </p:nvSpPr>
          <p:spPr>
            <a:xfrm>
              <a:off x="-1310962" y="3579888"/>
              <a:ext cx="132924" cy="132924"/>
            </a:xfrm>
            <a:custGeom>
              <a:avLst/>
              <a:gdLst>
                <a:gd name="connsiteX0" fmla="*/ 132925 w 132924"/>
                <a:gd name="connsiteY0" fmla="*/ 102714 h 132924"/>
                <a:gd name="connsiteX1" fmla="*/ 102714 w 132924"/>
                <a:gd name="connsiteY1" fmla="*/ 132924 h 132924"/>
                <a:gd name="connsiteX2" fmla="*/ 0 w 132924"/>
                <a:gd name="connsiteY2" fmla="*/ 30210 h 132924"/>
                <a:gd name="connsiteX3" fmla="*/ 30210 w 132924"/>
                <a:gd name="connsiteY3" fmla="*/ 0 h 13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924" h="132924">
                  <a:moveTo>
                    <a:pt x="132925" y="102714"/>
                  </a:moveTo>
                  <a:lnTo>
                    <a:pt x="102714" y="132924"/>
                  </a:lnTo>
                  <a:lnTo>
                    <a:pt x="0" y="30210"/>
                  </a:lnTo>
                  <a:lnTo>
                    <a:pt x="30210" y="0"/>
                  </a:lnTo>
                </a:path>
              </a:pathLst>
            </a:custGeom>
            <a:noFill/>
            <a:ln w="1176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0" name="Graphic 51">
            <a:extLst>
              <a:ext uri="{FF2B5EF4-FFF2-40B4-BE49-F238E27FC236}">
                <a16:creationId xmlns:a16="http://schemas.microsoft.com/office/drawing/2014/main" id="{617BF499-9847-105E-A80C-322E6491492D}"/>
              </a:ext>
            </a:extLst>
          </p:cNvPr>
          <p:cNvGrpSpPr/>
          <p:nvPr/>
        </p:nvGrpSpPr>
        <p:grpSpPr>
          <a:xfrm>
            <a:off x="7532134" y="1528281"/>
            <a:ext cx="591098" cy="597453"/>
            <a:chOff x="-1571397" y="2291838"/>
            <a:chExt cx="394065" cy="398302"/>
          </a:xfrm>
          <a:noFill/>
        </p:grpSpPr>
        <p:grpSp>
          <p:nvGrpSpPr>
            <p:cNvPr id="111" name="Graphic 51">
              <a:extLst>
                <a:ext uri="{FF2B5EF4-FFF2-40B4-BE49-F238E27FC236}">
                  <a16:creationId xmlns:a16="http://schemas.microsoft.com/office/drawing/2014/main" id="{4FD48AAC-AC81-0F32-C432-9554800315CF}"/>
                </a:ext>
              </a:extLst>
            </p:cNvPr>
            <p:cNvGrpSpPr/>
            <p:nvPr/>
          </p:nvGrpSpPr>
          <p:grpSpPr>
            <a:xfrm>
              <a:off x="-1571397" y="2291838"/>
              <a:ext cx="394065" cy="398302"/>
              <a:chOff x="-1571397" y="2291838"/>
              <a:chExt cx="394065" cy="398302"/>
            </a:xfrm>
            <a:noFill/>
          </p:grpSpPr>
          <p:sp>
            <p:nvSpPr>
              <p:cNvPr id="112" name="Freeform 111">
                <a:extLst>
                  <a:ext uri="{FF2B5EF4-FFF2-40B4-BE49-F238E27FC236}">
                    <a16:creationId xmlns:a16="http://schemas.microsoft.com/office/drawing/2014/main" id="{67FDD99F-E7F7-A71D-86C9-BCA35E8D58BE}"/>
                  </a:ext>
                </a:extLst>
              </p:cNvPr>
              <p:cNvSpPr/>
              <p:nvPr/>
            </p:nvSpPr>
            <p:spPr>
              <a:xfrm>
                <a:off x="-1545817" y="2297095"/>
                <a:ext cx="367464" cy="367464"/>
              </a:xfrm>
              <a:custGeom>
                <a:avLst/>
                <a:gdLst>
                  <a:gd name="connsiteX0" fmla="*/ 367465 w 367464"/>
                  <a:gd name="connsiteY0" fmla="*/ 367465 h 367464"/>
                  <a:gd name="connsiteX1" fmla="*/ 0 w 367464"/>
                  <a:gd name="connsiteY1" fmla="*/ 367465 h 367464"/>
                  <a:gd name="connsiteX2" fmla="*/ 0 w 367464"/>
                  <a:gd name="connsiteY2" fmla="*/ 0 h 367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7464" h="367464">
                    <a:moveTo>
                      <a:pt x="367465" y="367465"/>
                    </a:moveTo>
                    <a:lnTo>
                      <a:pt x="0" y="367465"/>
                    </a:lnTo>
                    <a:lnTo>
                      <a:pt x="0" y="0"/>
                    </a:lnTo>
                  </a:path>
                </a:pathLst>
              </a:custGeom>
              <a:noFill/>
              <a:ln w="11769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 112">
                <a:extLst>
                  <a:ext uri="{FF2B5EF4-FFF2-40B4-BE49-F238E27FC236}">
                    <a16:creationId xmlns:a16="http://schemas.microsoft.com/office/drawing/2014/main" id="{0C4C3DE4-B677-2046-7255-D9DBEE6E0517}"/>
                  </a:ext>
                </a:extLst>
              </p:cNvPr>
              <p:cNvSpPr/>
              <p:nvPr/>
            </p:nvSpPr>
            <p:spPr>
              <a:xfrm>
                <a:off x="-1571397" y="2291838"/>
                <a:ext cx="51161" cy="25580"/>
              </a:xfrm>
              <a:custGeom>
                <a:avLst/>
                <a:gdLst>
                  <a:gd name="connsiteX0" fmla="*/ 0 w 51161"/>
                  <a:gd name="connsiteY0" fmla="*/ 25581 h 25580"/>
                  <a:gd name="connsiteX1" fmla="*/ 25581 w 51161"/>
                  <a:gd name="connsiteY1" fmla="*/ 0 h 25580"/>
                  <a:gd name="connsiteX2" fmla="*/ 51161 w 51161"/>
                  <a:gd name="connsiteY2" fmla="*/ 25581 h 25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1161" h="25580">
                    <a:moveTo>
                      <a:pt x="0" y="25581"/>
                    </a:moveTo>
                    <a:lnTo>
                      <a:pt x="25581" y="0"/>
                    </a:lnTo>
                    <a:lnTo>
                      <a:pt x="51161" y="25581"/>
                    </a:lnTo>
                  </a:path>
                </a:pathLst>
              </a:custGeom>
              <a:noFill/>
              <a:ln w="11769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 113">
                <a:extLst>
                  <a:ext uri="{FF2B5EF4-FFF2-40B4-BE49-F238E27FC236}">
                    <a16:creationId xmlns:a16="http://schemas.microsoft.com/office/drawing/2014/main" id="{474493FD-4631-FF51-30A9-63E9D52B2102}"/>
                  </a:ext>
                </a:extLst>
              </p:cNvPr>
              <p:cNvSpPr/>
              <p:nvPr/>
            </p:nvSpPr>
            <p:spPr>
              <a:xfrm>
                <a:off x="-1202990" y="2638901"/>
                <a:ext cx="25658" cy="51239"/>
              </a:xfrm>
              <a:custGeom>
                <a:avLst/>
                <a:gdLst>
                  <a:gd name="connsiteX0" fmla="*/ 0 w 25658"/>
                  <a:gd name="connsiteY0" fmla="*/ 0 h 51239"/>
                  <a:gd name="connsiteX1" fmla="*/ 25659 w 25658"/>
                  <a:gd name="connsiteY1" fmla="*/ 25659 h 51239"/>
                  <a:gd name="connsiteX2" fmla="*/ 0 w 25658"/>
                  <a:gd name="connsiteY2" fmla="*/ 51240 h 51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658" h="51239">
                    <a:moveTo>
                      <a:pt x="0" y="0"/>
                    </a:moveTo>
                    <a:lnTo>
                      <a:pt x="25659" y="25659"/>
                    </a:lnTo>
                    <a:lnTo>
                      <a:pt x="0" y="51240"/>
                    </a:lnTo>
                  </a:path>
                </a:pathLst>
              </a:custGeom>
              <a:noFill/>
              <a:ln w="11769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8C4AA39B-0752-7F3F-8DBF-9C771666EBFF}"/>
                </a:ext>
              </a:extLst>
            </p:cNvPr>
            <p:cNvSpPr/>
            <p:nvPr/>
          </p:nvSpPr>
          <p:spPr>
            <a:xfrm>
              <a:off x="-1501404" y="2515157"/>
              <a:ext cx="40489" cy="40489"/>
            </a:xfrm>
            <a:custGeom>
              <a:avLst/>
              <a:gdLst>
                <a:gd name="connsiteX0" fmla="*/ 40489 w 40489"/>
                <a:gd name="connsiteY0" fmla="*/ 20245 h 40489"/>
                <a:gd name="connsiteX1" fmla="*/ 20245 w 40489"/>
                <a:gd name="connsiteY1" fmla="*/ 40489 h 40489"/>
                <a:gd name="connsiteX2" fmla="*/ 0 w 40489"/>
                <a:gd name="connsiteY2" fmla="*/ 20245 h 40489"/>
                <a:gd name="connsiteX3" fmla="*/ 20245 w 40489"/>
                <a:gd name="connsiteY3" fmla="*/ 0 h 40489"/>
                <a:gd name="connsiteX4" fmla="*/ 40489 w 40489"/>
                <a:gd name="connsiteY4" fmla="*/ 20245 h 40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89" h="40489">
                  <a:moveTo>
                    <a:pt x="40489" y="20245"/>
                  </a:moveTo>
                  <a:cubicBezTo>
                    <a:pt x="40489" y="31426"/>
                    <a:pt x="31426" y="40489"/>
                    <a:pt x="20245" y="40489"/>
                  </a:cubicBezTo>
                  <a:cubicBezTo>
                    <a:pt x="9064" y="40489"/>
                    <a:pt x="0" y="31426"/>
                    <a:pt x="0" y="20245"/>
                  </a:cubicBezTo>
                  <a:cubicBezTo>
                    <a:pt x="0" y="9064"/>
                    <a:pt x="9064" y="0"/>
                    <a:pt x="20245" y="0"/>
                  </a:cubicBezTo>
                  <a:cubicBezTo>
                    <a:pt x="31426" y="0"/>
                    <a:pt x="40489" y="9064"/>
                    <a:pt x="40489" y="20245"/>
                  </a:cubicBezTo>
                  <a:close/>
                </a:path>
              </a:pathLst>
            </a:custGeom>
            <a:noFill/>
            <a:ln w="1176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3704511A-6555-3518-9ED1-69F79DD2DFB0}"/>
                </a:ext>
              </a:extLst>
            </p:cNvPr>
            <p:cNvSpPr/>
            <p:nvPr/>
          </p:nvSpPr>
          <p:spPr>
            <a:xfrm>
              <a:off x="-1422936" y="2433708"/>
              <a:ext cx="40489" cy="40489"/>
            </a:xfrm>
            <a:custGeom>
              <a:avLst/>
              <a:gdLst>
                <a:gd name="connsiteX0" fmla="*/ 40489 w 40489"/>
                <a:gd name="connsiteY0" fmla="*/ 20245 h 40489"/>
                <a:gd name="connsiteX1" fmla="*/ 20245 w 40489"/>
                <a:gd name="connsiteY1" fmla="*/ 40489 h 40489"/>
                <a:gd name="connsiteX2" fmla="*/ 0 w 40489"/>
                <a:gd name="connsiteY2" fmla="*/ 20245 h 40489"/>
                <a:gd name="connsiteX3" fmla="*/ 20245 w 40489"/>
                <a:gd name="connsiteY3" fmla="*/ 0 h 40489"/>
                <a:gd name="connsiteX4" fmla="*/ 40489 w 40489"/>
                <a:gd name="connsiteY4" fmla="*/ 20245 h 40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89" h="40489">
                  <a:moveTo>
                    <a:pt x="40489" y="20245"/>
                  </a:moveTo>
                  <a:cubicBezTo>
                    <a:pt x="40489" y="31426"/>
                    <a:pt x="31426" y="40489"/>
                    <a:pt x="20245" y="40489"/>
                  </a:cubicBezTo>
                  <a:cubicBezTo>
                    <a:pt x="9064" y="40489"/>
                    <a:pt x="0" y="31426"/>
                    <a:pt x="0" y="20245"/>
                  </a:cubicBezTo>
                  <a:cubicBezTo>
                    <a:pt x="0" y="9064"/>
                    <a:pt x="9064" y="0"/>
                    <a:pt x="20245" y="0"/>
                  </a:cubicBezTo>
                  <a:cubicBezTo>
                    <a:pt x="31426" y="0"/>
                    <a:pt x="40489" y="9064"/>
                    <a:pt x="40489" y="20245"/>
                  </a:cubicBezTo>
                  <a:close/>
                </a:path>
              </a:pathLst>
            </a:custGeom>
            <a:noFill/>
            <a:ln w="1176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D3C6799D-2A03-8260-94D6-2358DDEFF4CC}"/>
                </a:ext>
              </a:extLst>
            </p:cNvPr>
            <p:cNvSpPr/>
            <p:nvPr/>
          </p:nvSpPr>
          <p:spPr>
            <a:xfrm>
              <a:off x="-1344390" y="2507703"/>
              <a:ext cx="40489" cy="40489"/>
            </a:xfrm>
            <a:custGeom>
              <a:avLst/>
              <a:gdLst>
                <a:gd name="connsiteX0" fmla="*/ 40489 w 40489"/>
                <a:gd name="connsiteY0" fmla="*/ 20245 h 40489"/>
                <a:gd name="connsiteX1" fmla="*/ 20245 w 40489"/>
                <a:gd name="connsiteY1" fmla="*/ 40489 h 40489"/>
                <a:gd name="connsiteX2" fmla="*/ 0 w 40489"/>
                <a:gd name="connsiteY2" fmla="*/ 20245 h 40489"/>
                <a:gd name="connsiteX3" fmla="*/ 20245 w 40489"/>
                <a:gd name="connsiteY3" fmla="*/ 0 h 40489"/>
                <a:gd name="connsiteX4" fmla="*/ 40489 w 40489"/>
                <a:gd name="connsiteY4" fmla="*/ 20245 h 40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89" h="40489">
                  <a:moveTo>
                    <a:pt x="40489" y="20245"/>
                  </a:moveTo>
                  <a:cubicBezTo>
                    <a:pt x="40489" y="31425"/>
                    <a:pt x="31426" y="40489"/>
                    <a:pt x="20245" y="40489"/>
                  </a:cubicBezTo>
                  <a:cubicBezTo>
                    <a:pt x="9064" y="40489"/>
                    <a:pt x="0" y="31425"/>
                    <a:pt x="0" y="20245"/>
                  </a:cubicBezTo>
                  <a:cubicBezTo>
                    <a:pt x="0" y="9064"/>
                    <a:pt x="9064" y="0"/>
                    <a:pt x="20245" y="0"/>
                  </a:cubicBezTo>
                  <a:cubicBezTo>
                    <a:pt x="31426" y="0"/>
                    <a:pt x="40489" y="9064"/>
                    <a:pt x="40489" y="20245"/>
                  </a:cubicBezTo>
                  <a:close/>
                </a:path>
              </a:pathLst>
            </a:custGeom>
            <a:noFill/>
            <a:ln w="1176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2BCAEEE1-B762-1FB6-AFA5-CA66043D0CFE}"/>
                </a:ext>
              </a:extLst>
            </p:cNvPr>
            <p:cNvSpPr/>
            <p:nvPr/>
          </p:nvSpPr>
          <p:spPr>
            <a:xfrm>
              <a:off x="-1250856" y="2409540"/>
              <a:ext cx="40489" cy="40489"/>
            </a:xfrm>
            <a:custGeom>
              <a:avLst/>
              <a:gdLst>
                <a:gd name="connsiteX0" fmla="*/ 40489 w 40489"/>
                <a:gd name="connsiteY0" fmla="*/ 20245 h 40489"/>
                <a:gd name="connsiteX1" fmla="*/ 20245 w 40489"/>
                <a:gd name="connsiteY1" fmla="*/ 40489 h 40489"/>
                <a:gd name="connsiteX2" fmla="*/ 0 w 40489"/>
                <a:gd name="connsiteY2" fmla="*/ 20245 h 40489"/>
                <a:gd name="connsiteX3" fmla="*/ 20245 w 40489"/>
                <a:gd name="connsiteY3" fmla="*/ 0 h 40489"/>
                <a:gd name="connsiteX4" fmla="*/ 40489 w 40489"/>
                <a:gd name="connsiteY4" fmla="*/ 20245 h 40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89" h="40489">
                  <a:moveTo>
                    <a:pt x="40489" y="20245"/>
                  </a:moveTo>
                  <a:cubicBezTo>
                    <a:pt x="40489" y="31426"/>
                    <a:pt x="31426" y="40489"/>
                    <a:pt x="20245" y="40489"/>
                  </a:cubicBezTo>
                  <a:cubicBezTo>
                    <a:pt x="9064" y="40489"/>
                    <a:pt x="0" y="31426"/>
                    <a:pt x="0" y="20245"/>
                  </a:cubicBezTo>
                  <a:cubicBezTo>
                    <a:pt x="0" y="9064"/>
                    <a:pt x="9064" y="0"/>
                    <a:pt x="20245" y="0"/>
                  </a:cubicBezTo>
                  <a:cubicBezTo>
                    <a:pt x="31426" y="0"/>
                    <a:pt x="40489" y="9064"/>
                    <a:pt x="40489" y="20245"/>
                  </a:cubicBezTo>
                  <a:close/>
                </a:path>
              </a:pathLst>
            </a:custGeom>
            <a:noFill/>
            <a:ln w="1176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B26BD9E8-7FAD-04C5-78A4-71F062A8A573}"/>
                </a:ext>
              </a:extLst>
            </p:cNvPr>
            <p:cNvSpPr/>
            <p:nvPr/>
          </p:nvSpPr>
          <p:spPr>
            <a:xfrm>
              <a:off x="-1310178" y="2444458"/>
              <a:ext cx="65599" cy="68816"/>
            </a:xfrm>
            <a:custGeom>
              <a:avLst/>
              <a:gdLst>
                <a:gd name="connsiteX0" fmla="*/ 0 w 65599"/>
                <a:gd name="connsiteY0" fmla="*/ 68816 h 68816"/>
                <a:gd name="connsiteX1" fmla="*/ 65599 w 65599"/>
                <a:gd name="connsiteY1" fmla="*/ 0 h 68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99" h="68816">
                  <a:moveTo>
                    <a:pt x="0" y="68816"/>
                  </a:moveTo>
                  <a:lnTo>
                    <a:pt x="65599" y="0"/>
                  </a:lnTo>
                </a:path>
              </a:pathLst>
            </a:custGeom>
            <a:ln w="1176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7DF9C105-E4C9-1D92-1F6D-1CAD3398FDC5}"/>
                </a:ext>
              </a:extLst>
            </p:cNvPr>
            <p:cNvSpPr/>
            <p:nvPr/>
          </p:nvSpPr>
          <p:spPr>
            <a:xfrm>
              <a:off x="-1387939" y="2467841"/>
              <a:ext cx="49120" cy="46217"/>
            </a:xfrm>
            <a:custGeom>
              <a:avLst/>
              <a:gdLst>
                <a:gd name="connsiteX0" fmla="*/ 0 w 49120"/>
                <a:gd name="connsiteY0" fmla="*/ 0 h 46217"/>
                <a:gd name="connsiteX1" fmla="*/ 49121 w 49120"/>
                <a:gd name="connsiteY1" fmla="*/ 46218 h 46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120" h="46217">
                  <a:moveTo>
                    <a:pt x="0" y="0"/>
                  </a:moveTo>
                  <a:lnTo>
                    <a:pt x="49121" y="46218"/>
                  </a:lnTo>
                </a:path>
              </a:pathLst>
            </a:custGeom>
            <a:ln w="1176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02AC4E23-DD72-3EE0-5417-EE072A8A9913}"/>
                </a:ext>
              </a:extLst>
            </p:cNvPr>
            <p:cNvSpPr/>
            <p:nvPr/>
          </p:nvSpPr>
          <p:spPr>
            <a:xfrm>
              <a:off x="-1467192" y="2468547"/>
              <a:ext cx="50533" cy="52338"/>
            </a:xfrm>
            <a:custGeom>
              <a:avLst/>
              <a:gdLst>
                <a:gd name="connsiteX0" fmla="*/ 0 w 50533"/>
                <a:gd name="connsiteY0" fmla="*/ 52338 h 52338"/>
                <a:gd name="connsiteX1" fmla="*/ 50533 w 50533"/>
                <a:gd name="connsiteY1" fmla="*/ 0 h 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533" h="52338">
                  <a:moveTo>
                    <a:pt x="0" y="52338"/>
                  </a:moveTo>
                  <a:lnTo>
                    <a:pt x="50533" y="0"/>
                  </a:lnTo>
                </a:path>
              </a:pathLst>
            </a:custGeom>
            <a:ln w="1176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2" name="Graphic 51">
            <a:extLst>
              <a:ext uri="{FF2B5EF4-FFF2-40B4-BE49-F238E27FC236}">
                <a16:creationId xmlns:a16="http://schemas.microsoft.com/office/drawing/2014/main" id="{D169BD48-D5BB-9346-A03A-B15C78B13464}"/>
              </a:ext>
            </a:extLst>
          </p:cNvPr>
          <p:cNvGrpSpPr/>
          <p:nvPr/>
        </p:nvGrpSpPr>
        <p:grpSpPr>
          <a:xfrm>
            <a:off x="3993005" y="1566831"/>
            <a:ext cx="568970" cy="498819"/>
            <a:chOff x="-1563943" y="1680495"/>
            <a:chExt cx="379313" cy="332546"/>
          </a:xfrm>
          <a:noFill/>
        </p:grpSpPr>
        <p:grpSp>
          <p:nvGrpSpPr>
            <p:cNvPr id="123" name="Graphic 51">
              <a:extLst>
                <a:ext uri="{FF2B5EF4-FFF2-40B4-BE49-F238E27FC236}">
                  <a16:creationId xmlns:a16="http://schemas.microsoft.com/office/drawing/2014/main" id="{017ABA47-AB3A-2987-325C-6737BA557ADE}"/>
                </a:ext>
              </a:extLst>
            </p:cNvPr>
            <p:cNvGrpSpPr/>
            <p:nvPr/>
          </p:nvGrpSpPr>
          <p:grpSpPr>
            <a:xfrm>
              <a:off x="-1563943" y="1680495"/>
              <a:ext cx="316539" cy="332546"/>
              <a:chOff x="-1563943" y="1680495"/>
              <a:chExt cx="316539" cy="332546"/>
            </a:xfrm>
            <a:noFill/>
          </p:grpSpPr>
          <p:sp>
            <p:nvSpPr>
              <p:cNvPr id="124" name="Freeform 123">
                <a:extLst>
                  <a:ext uri="{FF2B5EF4-FFF2-40B4-BE49-F238E27FC236}">
                    <a16:creationId xmlns:a16="http://schemas.microsoft.com/office/drawing/2014/main" id="{A5207484-98DA-58D4-5091-160D69F4F435}"/>
                  </a:ext>
                </a:extLst>
              </p:cNvPr>
              <p:cNvSpPr/>
              <p:nvPr/>
            </p:nvSpPr>
            <p:spPr>
              <a:xfrm>
                <a:off x="-1478413" y="1827543"/>
                <a:ext cx="111502" cy="88119"/>
              </a:xfrm>
              <a:custGeom>
                <a:avLst/>
                <a:gdLst>
                  <a:gd name="connsiteX0" fmla="*/ 111503 w 111502"/>
                  <a:gd name="connsiteY0" fmla="*/ 0 h 88119"/>
                  <a:gd name="connsiteX1" fmla="*/ 0 w 111502"/>
                  <a:gd name="connsiteY1" fmla="*/ 88119 h 88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1502" h="88119">
                    <a:moveTo>
                      <a:pt x="111503" y="0"/>
                    </a:moveTo>
                    <a:cubicBezTo>
                      <a:pt x="66070" y="13026"/>
                      <a:pt x="24404" y="30132"/>
                      <a:pt x="0" y="88119"/>
                    </a:cubicBezTo>
                  </a:path>
                </a:pathLst>
              </a:custGeom>
              <a:noFill/>
              <a:ln w="11769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 124">
                <a:extLst>
                  <a:ext uri="{FF2B5EF4-FFF2-40B4-BE49-F238E27FC236}">
                    <a16:creationId xmlns:a16="http://schemas.microsoft.com/office/drawing/2014/main" id="{36447CDD-A302-5956-3FF6-012B7A883C0F}"/>
                  </a:ext>
                </a:extLst>
              </p:cNvPr>
              <p:cNvSpPr/>
              <p:nvPr/>
            </p:nvSpPr>
            <p:spPr>
              <a:xfrm>
                <a:off x="-1345880" y="1723887"/>
                <a:ext cx="23256" cy="27024"/>
              </a:xfrm>
              <a:custGeom>
                <a:avLst/>
                <a:gdLst>
                  <a:gd name="connsiteX0" fmla="*/ 2982 w 23256"/>
                  <a:gd name="connsiteY0" fmla="*/ 1805 h 27024"/>
                  <a:gd name="connsiteX1" fmla="*/ 11378 w 23256"/>
                  <a:gd name="connsiteY1" fmla="*/ 79 h 27024"/>
                  <a:gd name="connsiteX2" fmla="*/ 23148 w 23256"/>
                  <a:gd name="connsiteY2" fmla="*/ 15145 h 27024"/>
                  <a:gd name="connsiteX3" fmla="*/ 8082 w 23256"/>
                  <a:gd name="connsiteY3" fmla="*/ 26915 h 27024"/>
                  <a:gd name="connsiteX4" fmla="*/ 0 w 23256"/>
                  <a:gd name="connsiteY4" fmla="*/ 22913 h 27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56" h="27024">
                    <a:moveTo>
                      <a:pt x="2982" y="1805"/>
                    </a:moveTo>
                    <a:cubicBezTo>
                      <a:pt x="5414" y="393"/>
                      <a:pt x="8318" y="-235"/>
                      <a:pt x="11378" y="79"/>
                    </a:cubicBezTo>
                    <a:cubicBezTo>
                      <a:pt x="18832" y="1021"/>
                      <a:pt x="24089" y="7769"/>
                      <a:pt x="23148" y="15145"/>
                    </a:cubicBezTo>
                    <a:cubicBezTo>
                      <a:pt x="22206" y="22600"/>
                      <a:pt x="15458" y="27857"/>
                      <a:pt x="8082" y="26915"/>
                    </a:cubicBezTo>
                    <a:cubicBezTo>
                      <a:pt x="4865" y="26523"/>
                      <a:pt x="2119" y="25032"/>
                      <a:pt x="0" y="22913"/>
                    </a:cubicBezTo>
                  </a:path>
                </a:pathLst>
              </a:custGeom>
              <a:noFill/>
              <a:ln w="11769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 125">
                <a:extLst>
                  <a:ext uri="{FF2B5EF4-FFF2-40B4-BE49-F238E27FC236}">
                    <a16:creationId xmlns:a16="http://schemas.microsoft.com/office/drawing/2014/main" id="{256733B8-CBF8-3059-9440-6AA081CBC142}"/>
                  </a:ext>
                </a:extLst>
              </p:cNvPr>
              <p:cNvSpPr/>
              <p:nvPr/>
            </p:nvSpPr>
            <p:spPr>
              <a:xfrm>
                <a:off x="-1550134" y="1712353"/>
                <a:ext cx="181890" cy="300688"/>
              </a:xfrm>
              <a:custGeom>
                <a:avLst/>
                <a:gdLst>
                  <a:gd name="connsiteX0" fmla="*/ 93222 w 181890"/>
                  <a:gd name="connsiteY0" fmla="*/ 197974 h 300688"/>
                  <a:gd name="connsiteX1" fmla="*/ 112133 w 181890"/>
                  <a:gd name="connsiteY1" fmla="*/ 205900 h 300688"/>
                  <a:gd name="connsiteX2" fmla="*/ 181891 w 181890"/>
                  <a:gd name="connsiteY2" fmla="*/ 169491 h 300688"/>
                  <a:gd name="connsiteX3" fmla="*/ 152308 w 181890"/>
                  <a:gd name="connsiteY3" fmla="*/ 220338 h 300688"/>
                  <a:gd name="connsiteX4" fmla="*/ 165726 w 181890"/>
                  <a:gd name="connsiteY4" fmla="*/ 300689 h 300688"/>
                  <a:gd name="connsiteX5" fmla="*/ 105306 w 181890"/>
                  <a:gd name="connsiteY5" fmla="*/ 236267 h 300688"/>
                  <a:gd name="connsiteX6" fmla="*/ 2 w 181890"/>
                  <a:gd name="connsiteY6" fmla="*/ 125941 h 300688"/>
                  <a:gd name="connsiteX7" fmla="*/ 108288 w 181890"/>
                  <a:gd name="connsiteY7" fmla="*/ 0 h 300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1890" h="300688">
                    <a:moveTo>
                      <a:pt x="93222" y="197974"/>
                    </a:moveTo>
                    <a:cubicBezTo>
                      <a:pt x="104600" y="203389"/>
                      <a:pt x="112133" y="205900"/>
                      <a:pt x="112133" y="205900"/>
                    </a:cubicBezTo>
                    <a:cubicBezTo>
                      <a:pt x="112133" y="205900"/>
                      <a:pt x="125001" y="174591"/>
                      <a:pt x="181891" y="169491"/>
                    </a:cubicBezTo>
                    <a:cubicBezTo>
                      <a:pt x="181891" y="169491"/>
                      <a:pt x="145795" y="194757"/>
                      <a:pt x="152308" y="220338"/>
                    </a:cubicBezTo>
                    <a:cubicBezTo>
                      <a:pt x="160155" y="240661"/>
                      <a:pt x="125786" y="252431"/>
                      <a:pt x="165726" y="300689"/>
                    </a:cubicBezTo>
                    <a:cubicBezTo>
                      <a:pt x="165726" y="300689"/>
                      <a:pt x="114800" y="292057"/>
                      <a:pt x="105306" y="236267"/>
                    </a:cubicBezTo>
                    <a:cubicBezTo>
                      <a:pt x="33665" y="237915"/>
                      <a:pt x="-312" y="178201"/>
                      <a:pt x="2" y="125941"/>
                    </a:cubicBezTo>
                    <a:cubicBezTo>
                      <a:pt x="316" y="70856"/>
                      <a:pt x="44258" y="23227"/>
                      <a:pt x="108288" y="0"/>
                    </a:cubicBezTo>
                  </a:path>
                </a:pathLst>
              </a:custGeom>
              <a:noFill/>
              <a:ln w="11769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 126">
                <a:extLst>
                  <a:ext uri="{FF2B5EF4-FFF2-40B4-BE49-F238E27FC236}">
                    <a16:creationId xmlns:a16="http://schemas.microsoft.com/office/drawing/2014/main" id="{F1DD2C01-6A09-A237-447F-7FCEE4C569B4}"/>
                  </a:ext>
                </a:extLst>
              </p:cNvPr>
              <p:cNvSpPr/>
              <p:nvPr/>
            </p:nvSpPr>
            <p:spPr>
              <a:xfrm>
                <a:off x="-1563943" y="1680495"/>
                <a:ext cx="316539" cy="138731"/>
              </a:xfrm>
              <a:custGeom>
                <a:avLst/>
                <a:gdLst>
                  <a:gd name="connsiteX0" fmla="*/ 0 w 316539"/>
                  <a:gd name="connsiteY0" fmla="*/ 128060 h 138731"/>
                  <a:gd name="connsiteX1" fmla="*/ 91180 w 316539"/>
                  <a:gd name="connsiteY1" fmla="*/ 0 h 138731"/>
                  <a:gd name="connsiteX2" fmla="*/ 151286 w 316539"/>
                  <a:gd name="connsiteY2" fmla="*/ 23462 h 138731"/>
                  <a:gd name="connsiteX3" fmla="*/ 212491 w 316539"/>
                  <a:gd name="connsiteY3" fmla="*/ 16871 h 138731"/>
                  <a:gd name="connsiteX4" fmla="*/ 287585 w 316539"/>
                  <a:gd name="connsiteY4" fmla="*/ 27856 h 138731"/>
                  <a:gd name="connsiteX5" fmla="*/ 316539 w 316539"/>
                  <a:gd name="connsiteY5" fmla="*/ 38606 h 138731"/>
                  <a:gd name="connsiteX6" fmla="*/ 277541 w 316539"/>
                  <a:gd name="connsiteY6" fmla="*/ 78311 h 138731"/>
                  <a:gd name="connsiteX7" fmla="*/ 300689 w 316539"/>
                  <a:gd name="connsiteY7" fmla="*/ 108992 h 138731"/>
                  <a:gd name="connsiteX8" fmla="*/ 231402 w 316539"/>
                  <a:gd name="connsiteY8" fmla="*/ 138731 h 138731"/>
                  <a:gd name="connsiteX9" fmla="*/ 175376 w 316539"/>
                  <a:gd name="connsiteY9" fmla="*/ 58694 h 138731"/>
                  <a:gd name="connsiteX10" fmla="*/ 179142 w 316539"/>
                  <a:gd name="connsiteY10" fmla="*/ 42922 h 1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6539" h="138731">
                    <a:moveTo>
                      <a:pt x="0" y="128060"/>
                    </a:moveTo>
                    <a:cubicBezTo>
                      <a:pt x="14909" y="6670"/>
                      <a:pt x="91180" y="0"/>
                      <a:pt x="91180" y="0"/>
                    </a:cubicBezTo>
                    <a:cubicBezTo>
                      <a:pt x="117152" y="9102"/>
                      <a:pt x="146499" y="21343"/>
                      <a:pt x="151286" y="23462"/>
                    </a:cubicBezTo>
                    <a:cubicBezTo>
                      <a:pt x="170589" y="19068"/>
                      <a:pt x="191148" y="16714"/>
                      <a:pt x="212491" y="16871"/>
                    </a:cubicBezTo>
                    <a:cubicBezTo>
                      <a:pt x="239092" y="17028"/>
                      <a:pt x="264437" y="20872"/>
                      <a:pt x="287585" y="27856"/>
                    </a:cubicBezTo>
                    <a:cubicBezTo>
                      <a:pt x="297707" y="30916"/>
                      <a:pt x="307359" y="34526"/>
                      <a:pt x="316539" y="38606"/>
                    </a:cubicBezTo>
                    <a:cubicBezTo>
                      <a:pt x="316539" y="38606"/>
                      <a:pt x="276678" y="58694"/>
                      <a:pt x="277541" y="78311"/>
                    </a:cubicBezTo>
                    <a:cubicBezTo>
                      <a:pt x="278090" y="90709"/>
                      <a:pt x="300689" y="108992"/>
                      <a:pt x="300689" y="108992"/>
                    </a:cubicBezTo>
                    <a:cubicBezTo>
                      <a:pt x="278875" y="122881"/>
                      <a:pt x="254785" y="132061"/>
                      <a:pt x="231402" y="138731"/>
                    </a:cubicBezTo>
                    <a:cubicBezTo>
                      <a:pt x="195385" y="130492"/>
                      <a:pt x="170746" y="96202"/>
                      <a:pt x="175376" y="58694"/>
                    </a:cubicBezTo>
                    <a:cubicBezTo>
                      <a:pt x="176082" y="53201"/>
                      <a:pt x="177337" y="47944"/>
                      <a:pt x="179142" y="42922"/>
                    </a:cubicBezTo>
                  </a:path>
                </a:pathLst>
              </a:custGeom>
              <a:noFill/>
              <a:ln w="11769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8" name="Graphic 51">
              <a:extLst>
                <a:ext uri="{FF2B5EF4-FFF2-40B4-BE49-F238E27FC236}">
                  <a16:creationId xmlns:a16="http://schemas.microsoft.com/office/drawing/2014/main" id="{BC21FF33-9326-3282-3ABC-9AC1BD1C1262}"/>
                </a:ext>
              </a:extLst>
            </p:cNvPr>
            <p:cNvGrpSpPr/>
            <p:nvPr/>
          </p:nvGrpSpPr>
          <p:grpSpPr>
            <a:xfrm>
              <a:off x="-1349647" y="1847396"/>
              <a:ext cx="165017" cy="165017"/>
              <a:chOff x="-1349647" y="1847396"/>
              <a:chExt cx="165017" cy="165017"/>
            </a:xfrm>
            <a:noFill/>
          </p:grpSpPr>
          <p:sp>
            <p:nvSpPr>
              <p:cNvPr id="129" name="Freeform 128">
                <a:extLst>
                  <a:ext uri="{FF2B5EF4-FFF2-40B4-BE49-F238E27FC236}">
                    <a16:creationId xmlns:a16="http://schemas.microsoft.com/office/drawing/2014/main" id="{F60FB832-3717-6F09-E8AF-561F68A7367C}"/>
                  </a:ext>
                </a:extLst>
              </p:cNvPr>
              <p:cNvSpPr/>
              <p:nvPr/>
            </p:nvSpPr>
            <p:spPr>
              <a:xfrm>
                <a:off x="-1349647" y="1847396"/>
                <a:ext cx="165017" cy="165017"/>
              </a:xfrm>
              <a:custGeom>
                <a:avLst/>
                <a:gdLst>
                  <a:gd name="connsiteX0" fmla="*/ 33506 w 165017"/>
                  <a:gd name="connsiteY0" fmla="*/ 152149 h 165017"/>
                  <a:gd name="connsiteX1" fmla="*/ 13183 w 165017"/>
                  <a:gd name="connsiteY1" fmla="*/ 131826 h 165017"/>
                  <a:gd name="connsiteX2" fmla="*/ 13183 w 165017"/>
                  <a:gd name="connsiteY2" fmla="*/ 122881 h 165017"/>
                  <a:gd name="connsiteX3" fmla="*/ 22128 w 165017"/>
                  <a:gd name="connsiteY3" fmla="*/ 115191 h 165017"/>
                  <a:gd name="connsiteX4" fmla="*/ 23933 w 165017"/>
                  <a:gd name="connsiteY4" fmla="*/ 107893 h 165017"/>
                  <a:gd name="connsiteX5" fmla="*/ 22442 w 165017"/>
                  <a:gd name="connsiteY5" fmla="*/ 102793 h 165017"/>
                  <a:gd name="connsiteX6" fmla="*/ 16400 w 165017"/>
                  <a:gd name="connsiteY6" fmla="*/ 98163 h 165017"/>
                  <a:gd name="connsiteX7" fmla="*/ 6356 w 165017"/>
                  <a:gd name="connsiteY7" fmla="*/ 98320 h 165017"/>
                  <a:gd name="connsiteX8" fmla="*/ 0 w 165017"/>
                  <a:gd name="connsiteY8" fmla="*/ 91964 h 165017"/>
                  <a:gd name="connsiteX9" fmla="*/ 157 w 165017"/>
                  <a:gd name="connsiteY9" fmla="*/ 72347 h 165017"/>
                  <a:gd name="connsiteX10" fmla="*/ 6748 w 165017"/>
                  <a:gd name="connsiteY10" fmla="*/ 66070 h 165017"/>
                  <a:gd name="connsiteX11" fmla="*/ 16243 w 165017"/>
                  <a:gd name="connsiteY11" fmla="*/ 66541 h 165017"/>
                  <a:gd name="connsiteX12" fmla="*/ 22599 w 165017"/>
                  <a:gd name="connsiteY12" fmla="*/ 61990 h 165017"/>
                  <a:gd name="connsiteX13" fmla="*/ 24325 w 165017"/>
                  <a:gd name="connsiteY13" fmla="*/ 57281 h 165017"/>
                  <a:gd name="connsiteX14" fmla="*/ 21893 w 165017"/>
                  <a:gd name="connsiteY14" fmla="*/ 49984 h 165017"/>
                  <a:gd name="connsiteX15" fmla="*/ 13261 w 165017"/>
                  <a:gd name="connsiteY15" fmla="*/ 42530 h 165017"/>
                  <a:gd name="connsiteX16" fmla="*/ 13261 w 165017"/>
                  <a:gd name="connsiteY16" fmla="*/ 33584 h 165017"/>
                  <a:gd name="connsiteX17" fmla="*/ 33584 w 165017"/>
                  <a:gd name="connsiteY17" fmla="*/ 13261 h 165017"/>
                  <a:gd name="connsiteX18" fmla="*/ 42530 w 165017"/>
                  <a:gd name="connsiteY18" fmla="*/ 13261 h 165017"/>
                  <a:gd name="connsiteX19" fmla="*/ 49984 w 165017"/>
                  <a:gd name="connsiteY19" fmla="*/ 21971 h 165017"/>
                  <a:gd name="connsiteX20" fmla="*/ 57281 w 165017"/>
                  <a:gd name="connsiteY20" fmla="*/ 23776 h 165017"/>
                  <a:gd name="connsiteX21" fmla="*/ 62147 w 165017"/>
                  <a:gd name="connsiteY21" fmla="*/ 22363 h 165017"/>
                  <a:gd name="connsiteX22" fmla="*/ 66776 w 165017"/>
                  <a:gd name="connsiteY22" fmla="*/ 16321 h 165017"/>
                  <a:gd name="connsiteX23" fmla="*/ 66541 w 165017"/>
                  <a:gd name="connsiteY23" fmla="*/ 6434 h 165017"/>
                  <a:gd name="connsiteX24" fmla="*/ 72897 w 165017"/>
                  <a:gd name="connsiteY24" fmla="*/ 0 h 165017"/>
                  <a:gd name="connsiteX25" fmla="*/ 92435 w 165017"/>
                  <a:gd name="connsiteY25" fmla="*/ 157 h 165017"/>
                  <a:gd name="connsiteX26" fmla="*/ 98712 w 165017"/>
                  <a:gd name="connsiteY26" fmla="*/ 6748 h 165017"/>
                  <a:gd name="connsiteX27" fmla="*/ 98320 w 165017"/>
                  <a:gd name="connsiteY27" fmla="*/ 16478 h 165017"/>
                  <a:gd name="connsiteX28" fmla="*/ 102871 w 165017"/>
                  <a:gd name="connsiteY28" fmla="*/ 22756 h 165017"/>
                  <a:gd name="connsiteX29" fmla="*/ 107815 w 165017"/>
                  <a:gd name="connsiteY29" fmla="*/ 24639 h 165017"/>
                  <a:gd name="connsiteX30" fmla="*/ 115191 w 165017"/>
                  <a:gd name="connsiteY30" fmla="*/ 22285 h 165017"/>
                  <a:gd name="connsiteX31" fmla="*/ 122881 w 165017"/>
                  <a:gd name="connsiteY31" fmla="*/ 13340 h 165017"/>
                  <a:gd name="connsiteX32" fmla="*/ 131826 w 165017"/>
                  <a:gd name="connsiteY32" fmla="*/ 13340 h 165017"/>
                  <a:gd name="connsiteX33" fmla="*/ 152149 w 165017"/>
                  <a:gd name="connsiteY33" fmla="*/ 33663 h 165017"/>
                  <a:gd name="connsiteX34" fmla="*/ 152149 w 165017"/>
                  <a:gd name="connsiteY34" fmla="*/ 42608 h 165017"/>
                  <a:gd name="connsiteX35" fmla="*/ 143282 w 165017"/>
                  <a:gd name="connsiteY35" fmla="*/ 50219 h 165017"/>
                  <a:gd name="connsiteX36" fmla="*/ 141242 w 165017"/>
                  <a:gd name="connsiteY36" fmla="*/ 57360 h 165017"/>
                  <a:gd name="connsiteX37" fmla="*/ 142655 w 165017"/>
                  <a:gd name="connsiteY37" fmla="*/ 62225 h 165017"/>
                  <a:gd name="connsiteX38" fmla="*/ 148775 w 165017"/>
                  <a:gd name="connsiteY38" fmla="*/ 67012 h 165017"/>
                  <a:gd name="connsiteX39" fmla="*/ 158584 w 165017"/>
                  <a:gd name="connsiteY39" fmla="*/ 66776 h 165017"/>
                  <a:gd name="connsiteX40" fmla="*/ 165018 w 165017"/>
                  <a:gd name="connsiteY40" fmla="*/ 73132 h 165017"/>
                  <a:gd name="connsiteX41" fmla="*/ 164861 w 165017"/>
                  <a:gd name="connsiteY41" fmla="*/ 92592 h 165017"/>
                  <a:gd name="connsiteX42" fmla="*/ 158270 w 165017"/>
                  <a:gd name="connsiteY42" fmla="*/ 98869 h 165017"/>
                  <a:gd name="connsiteX43" fmla="*/ 148775 w 165017"/>
                  <a:gd name="connsiteY43" fmla="*/ 98399 h 165017"/>
                  <a:gd name="connsiteX44" fmla="*/ 142419 w 165017"/>
                  <a:gd name="connsiteY44" fmla="*/ 102950 h 165017"/>
                  <a:gd name="connsiteX45" fmla="*/ 140693 w 165017"/>
                  <a:gd name="connsiteY45" fmla="*/ 107658 h 165017"/>
                  <a:gd name="connsiteX46" fmla="*/ 143047 w 165017"/>
                  <a:gd name="connsiteY46" fmla="*/ 115034 h 165017"/>
                  <a:gd name="connsiteX47" fmla="*/ 152228 w 165017"/>
                  <a:gd name="connsiteY47" fmla="*/ 122959 h 165017"/>
                  <a:gd name="connsiteX48" fmla="*/ 152228 w 165017"/>
                  <a:gd name="connsiteY48" fmla="*/ 131904 h 165017"/>
                  <a:gd name="connsiteX49" fmla="*/ 131904 w 165017"/>
                  <a:gd name="connsiteY49" fmla="*/ 152228 h 165017"/>
                  <a:gd name="connsiteX50" fmla="*/ 122959 w 165017"/>
                  <a:gd name="connsiteY50" fmla="*/ 152228 h 165017"/>
                  <a:gd name="connsiteX51" fmla="*/ 114955 w 165017"/>
                  <a:gd name="connsiteY51" fmla="*/ 143047 h 165017"/>
                  <a:gd name="connsiteX52" fmla="*/ 107658 w 165017"/>
                  <a:gd name="connsiteY52" fmla="*/ 141242 h 165017"/>
                  <a:gd name="connsiteX53" fmla="*/ 102793 w 165017"/>
                  <a:gd name="connsiteY53" fmla="*/ 142655 h 165017"/>
                  <a:gd name="connsiteX54" fmla="*/ 98163 w 165017"/>
                  <a:gd name="connsiteY54" fmla="*/ 148697 h 165017"/>
                  <a:gd name="connsiteX55" fmla="*/ 98399 w 165017"/>
                  <a:gd name="connsiteY55" fmla="*/ 158583 h 165017"/>
                  <a:gd name="connsiteX56" fmla="*/ 92043 w 165017"/>
                  <a:gd name="connsiteY56" fmla="*/ 165018 h 165017"/>
                  <a:gd name="connsiteX57" fmla="*/ 72583 w 165017"/>
                  <a:gd name="connsiteY57" fmla="*/ 164861 h 165017"/>
                  <a:gd name="connsiteX58" fmla="*/ 66305 w 165017"/>
                  <a:gd name="connsiteY58" fmla="*/ 158191 h 165017"/>
                  <a:gd name="connsiteX59" fmla="*/ 66776 w 165017"/>
                  <a:gd name="connsiteY59" fmla="*/ 148932 h 165017"/>
                  <a:gd name="connsiteX60" fmla="*/ 62068 w 165017"/>
                  <a:gd name="connsiteY60" fmla="*/ 142498 h 165017"/>
                  <a:gd name="connsiteX61" fmla="*/ 57360 w 165017"/>
                  <a:gd name="connsiteY61" fmla="*/ 140771 h 165017"/>
                  <a:gd name="connsiteX62" fmla="*/ 50298 w 165017"/>
                  <a:gd name="connsiteY62" fmla="*/ 143361 h 165017"/>
                  <a:gd name="connsiteX63" fmla="*/ 42608 w 165017"/>
                  <a:gd name="connsiteY63" fmla="*/ 152228 h 165017"/>
                  <a:gd name="connsiteX64" fmla="*/ 33506 w 165017"/>
                  <a:gd name="connsiteY64" fmla="*/ 152149 h 165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165017" h="165017">
                    <a:moveTo>
                      <a:pt x="33506" y="152149"/>
                    </a:moveTo>
                    <a:lnTo>
                      <a:pt x="13183" y="131826"/>
                    </a:lnTo>
                    <a:cubicBezTo>
                      <a:pt x="13183" y="128373"/>
                      <a:pt x="13183" y="126412"/>
                      <a:pt x="13183" y="122881"/>
                    </a:cubicBezTo>
                    <a:lnTo>
                      <a:pt x="22128" y="115191"/>
                    </a:lnTo>
                    <a:cubicBezTo>
                      <a:pt x="22520" y="112523"/>
                      <a:pt x="23462" y="110561"/>
                      <a:pt x="23933" y="107893"/>
                    </a:cubicBezTo>
                    <a:cubicBezTo>
                      <a:pt x="23070" y="106088"/>
                      <a:pt x="22913" y="104519"/>
                      <a:pt x="22442" y="102793"/>
                    </a:cubicBezTo>
                    <a:cubicBezTo>
                      <a:pt x="20166" y="101067"/>
                      <a:pt x="18754" y="99890"/>
                      <a:pt x="16400" y="98163"/>
                    </a:cubicBezTo>
                    <a:lnTo>
                      <a:pt x="6356" y="98320"/>
                    </a:lnTo>
                    <a:cubicBezTo>
                      <a:pt x="3845" y="95809"/>
                      <a:pt x="2511" y="94475"/>
                      <a:pt x="0" y="91964"/>
                    </a:cubicBezTo>
                    <a:lnTo>
                      <a:pt x="157" y="72347"/>
                    </a:lnTo>
                    <a:cubicBezTo>
                      <a:pt x="2746" y="69915"/>
                      <a:pt x="4159" y="68581"/>
                      <a:pt x="6748" y="66070"/>
                    </a:cubicBezTo>
                    <a:lnTo>
                      <a:pt x="16243" y="66541"/>
                    </a:lnTo>
                    <a:cubicBezTo>
                      <a:pt x="18597" y="64814"/>
                      <a:pt x="20245" y="63637"/>
                      <a:pt x="22599" y="61990"/>
                    </a:cubicBezTo>
                    <a:cubicBezTo>
                      <a:pt x="23070" y="60420"/>
                      <a:pt x="23540" y="58929"/>
                      <a:pt x="24325" y="57281"/>
                    </a:cubicBezTo>
                    <a:cubicBezTo>
                      <a:pt x="23933" y="54614"/>
                      <a:pt x="22363" y="52652"/>
                      <a:pt x="21893" y="49984"/>
                    </a:cubicBezTo>
                    <a:lnTo>
                      <a:pt x="13261" y="42530"/>
                    </a:lnTo>
                    <a:cubicBezTo>
                      <a:pt x="13261" y="39077"/>
                      <a:pt x="13261" y="37115"/>
                      <a:pt x="13261" y="33584"/>
                    </a:cubicBezTo>
                    <a:lnTo>
                      <a:pt x="33584" y="13261"/>
                    </a:lnTo>
                    <a:cubicBezTo>
                      <a:pt x="37037" y="13261"/>
                      <a:pt x="38999" y="13261"/>
                      <a:pt x="42530" y="13261"/>
                    </a:cubicBezTo>
                    <a:lnTo>
                      <a:pt x="49984" y="21971"/>
                    </a:lnTo>
                    <a:cubicBezTo>
                      <a:pt x="52652" y="22442"/>
                      <a:pt x="54614" y="23305"/>
                      <a:pt x="57281" y="23776"/>
                    </a:cubicBezTo>
                    <a:cubicBezTo>
                      <a:pt x="59008" y="22991"/>
                      <a:pt x="60577" y="22756"/>
                      <a:pt x="62147" y="22363"/>
                    </a:cubicBezTo>
                    <a:cubicBezTo>
                      <a:pt x="63873" y="20009"/>
                      <a:pt x="65050" y="18597"/>
                      <a:pt x="66776" y="16321"/>
                    </a:cubicBezTo>
                    <a:lnTo>
                      <a:pt x="66541" y="6434"/>
                    </a:lnTo>
                    <a:cubicBezTo>
                      <a:pt x="69052" y="3923"/>
                      <a:pt x="70386" y="2589"/>
                      <a:pt x="72897" y="0"/>
                    </a:cubicBezTo>
                    <a:lnTo>
                      <a:pt x="92435" y="157"/>
                    </a:lnTo>
                    <a:cubicBezTo>
                      <a:pt x="94868" y="2746"/>
                      <a:pt x="96202" y="4159"/>
                      <a:pt x="98712" y="6748"/>
                    </a:cubicBezTo>
                    <a:lnTo>
                      <a:pt x="98320" y="16478"/>
                    </a:lnTo>
                    <a:cubicBezTo>
                      <a:pt x="99968" y="18832"/>
                      <a:pt x="101145" y="20402"/>
                      <a:pt x="102871" y="22756"/>
                    </a:cubicBezTo>
                    <a:cubicBezTo>
                      <a:pt x="104519" y="23226"/>
                      <a:pt x="106088" y="23776"/>
                      <a:pt x="107815" y="24639"/>
                    </a:cubicBezTo>
                    <a:cubicBezTo>
                      <a:pt x="110561" y="24247"/>
                      <a:pt x="112444" y="22677"/>
                      <a:pt x="115191" y="22285"/>
                    </a:cubicBezTo>
                    <a:lnTo>
                      <a:pt x="122881" y="13340"/>
                    </a:lnTo>
                    <a:cubicBezTo>
                      <a:pt x="126333" y="13340"/>
                      <a:pt x="128295" y="13340"/>
                      <a:pt x="131826" y="13340"/>
                    </a:cubicBezTo>
                    <a:lnTo>
                      <a:pt x="152149" y="33663"/>
                    </a:lnTo>
                    <a:cubicBezTo>
                      <a:pt x="152149" y="37115"/>
                      <a:pt x="152149" y="39077"/>
                      <a:pt x="152149" y="42608"/>
                    </a:cubicBezTo>
                    <a:lnTo>
                      <a:pt x="143282" y="50219"/>
                    </a:lnTo>
                    <a:cubicBezTo>
                      <a:pt x="142812" y="52809"/>
                      <a:pt x="141792" y="54771"/>
                      <a:pt x="141242" y="57360"/>
                    </a:cubicBezTo>
                    <a:cubicBezTo>
                      <a:pt x="142027" y="59086"/>
                      <a:pt x="142262" y="60656"/>
                      <a:pt x="142655" y="62225"/>
                    </a:cubicBezTo>
                    <a:cubicBezTo>
                      <a:pt x="145009" y="64030"/>
                      <a:pt x="146421" y="65207"/>
                      <a:pt x="148775" y="67012"/>
                    </a:cubicBezTo>
                    <a:lnTo>
                      <a:pt x="158584" y="66776"/>
                    </a:lnTo>
                    <a:cubicBezTo>
                      <a:pt x="161095" y="69287"/>
                      <a:pt x="162429" y="70621"/>
                      <a:pt x="165018" y="73132"/>
                    </a:cubicBezTo>
                    <a:lnTo>
                      <a:pt x="164861" y="92592"/>
                    </a:lnTo>
                    <a:cubicBezTo>
                      <a:pt x="162272" y="95025"/>
                      <a:pt x="160859" y="96359"/>
                      <a:pt x="158270" y="98869"/>
                    </a:cubicBezTo>
                    <a:lnTo>
                      <a:pt x="148775" y="98399"/>
                    </a:lnTo>
                    <a:cubicBezTo>
                      <a:pt x="146421" y="100125"/>
                      <a:pt x="144773" y="101224"/>
                      <a:pt x="142419" y="102950"/>
                    </a:cubicBezTo>
                    <a:cubicBezTo>
                      <a:pt x="141948" y="104519"/>
                      <a:pt x="141478" y="106010"/>
                      <a:pt x="140693" y="107658"/>
                    </a:cubicBezTo>
                    <a:cubicBezTo>
                      <a:pt x="141085" y="110326"/>
                      <a:pt x="142655" y="112288"/>
                      <a:pt x="143047" y="115034"/>
                    </a:cubicBezTo>
                    <a:lnTo>
                      <a:pt x="152228" y="122959"/>
                    </a:lnTo>
                    <a:cubicBezTo>
                      <a:pt x="152228" y="126412"/>
                      <a:pt x="152228" y="128373"/>
                      <a:pt x="152228" y="131904"/>
                    </a:cubicBezTo>
                    <a:lnTo>
                      <a:pt x="131904" y="152228"/>
                    </a:lnTo>
                    <a:cubicBezTo>
                      <a:pt x="128452" y="152228"/>
                      <a:pt x="126490" y="152228"/>
                      <a:pt x="122959" y="152228"/>
                    </a:cubicBezTo>
                    <a:lnTo>
                      <a:pt x="114955" y="143047"/>
                    </a:lnTo>
                    <a:cubicBezTo>
                      <a:pt x="112288" y="142655"/>
                      <a:pt x="110326" y="141713"/>
                      <a:pt x="107658" y="141242"/>
                    </a:cubicBezTo>
                    <a:cubicBezTo>
                      <a:pt x="105932" y="142027"/>
                      <a:pt x="104362" y="142262"/>
                      <a:pt x="102793" y="142655"/>
                    </a:cubicBezTo>
                    <a:cubicBezTo>
                      <a:pt x="101067" y="145009"/>
                      <a:pt x="99890" y="146421"/>
                      <a:pt x="98163" y="148697"/>
                    </a:cubicBezTo>
                    <a:lnTo>
                      <a:pt x="98399" y="158583"/>
                    </a:lnTo>
                    <a:cubicBezTo>
                      <a:pt x="95888" y="161095"/>
                      <a:pt x="94554" y="162428"/>
                      <a:pt x="92043" y="165018"/>
                    </a:cubicBezTo>
                    <a:lnTo>
                      <a:pt x="72583" y="164861"/>
                    </a:lnTo>
                    <a:cubicBezTo>
                      <a:pt x="70150" y="162271"/>
                      <a:pt x="68816" y="160859"/>
                      <a:pt x="66305" y="158191"/>
                    </a:cubicBezTo>
                    <a:lnTo>
                      <a:pt x="66776" y="148932"/>
                    </a:lnTo>
                    <a:cubicBezTo>
                      <a:pt x="65050" y="146500"/>
                      <a:pt x="63873" y="144930"/>
                      <a:pt x="62068" y="142498"/>
                    </a:cubicBezTo>
                    <a:cubicBezTo>
                      <a:pt x="60499" y="142105"/>
                      <a:pt x="59008" y="141556"/>
                      <a:pt x="57360" y="140771"/>
                    </a:cubicBezTo>
                    <a:cubicBezTo>
                      <a:pt x="54771" y="141242"/>
                      <a:pt x="52887" y="142890"/>
                      <a:pt x="50298" y="143361"/>
                    </a:cubicBezTo>
                    <a:lnTo>
                      <a:pt x="42608" y="152228"/>
                    </a:lnTo>
                    <a:cubicBezTo>
                      <a:pt x="38920" y="152149"/>
                      <a:pt x="36958" y="152149"/>
                      <a:pt x="33506" y="152149"/>
                    </a:cubicBezTo>
                    <a:close/>
                  </a:path>
                </a:pathLst>
              </a:custGeom>
              <a:noFill/>
              <a:ln w="11769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 129">
                <a:extLst>
                  <a:ext uri="{FF2B5EF4-FFF2-40B4-BE49-F238E27FC236}">
                    <a16:creationId xmlns:a16="http://schemas.microsoft.com/office/drawing/2014/main" id="{C1E6CC5E-A81F-894F-D406-83002565ECEA}"/>
                  </a:ext>
                </a:extLst>
              </p:cNvPr>
              <p:cNvSpPr/>
              <p:nvPr/>
            </p:nvSpPr>
            <p:spPr>
              <a:xfrm>
                <a:off x="-1292365" y="1904913"/>
                <a:ext cx="50533" cy="50533"/>
              </a:xfrm>
              <a:custGeom>
                <a:avLst/>
                <a:gdLst>
                  <a:gd name="connsiteX0" fmla="*/ 50533 w 50533"/>
                  <a:gd name="connsiteY0" fmla="*/ 25267 h 50533"/>
                  <a:gd name="connsiteX1" fmla="*/ 25267 w 50533"/>
                  <a:gd name="connsiteY1" fmla="*/ 50533 h 50533"/>
                  <a:gd name="connsiteX2" fmla="*/ 0 w 50533"/>
                  <a:gd name="connsiteY2" fmla="*/ 25267 h 50533"/>
                  <a:gd name="connsiteX3" fmla="*/ 25267 w 50533"/>
                  <a:gd name="connsiteY3" fmla="*/ 0 h 50533"/>
                  <a:gd name="connsiteX4" fmla="*/ 50533 w 50533"/>
                  <a:gd name="connsiteY4" fmla="*/ 25267 h 50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533" h="50533">
                    <a:moveTo>
                      <a:pt x="50533" y="25267"/>
                    </a:moveTo>
                    <a:cubicBezTo>
                      <a:pt x="50533" y="39221"/>
                      <a:pt x="39221" y="50533"/>
                      <a:pt x="25267" y="50533"/>
                    </a:cubicBezTo>
                    <a:cubicBezTo>
                      <a:pt x="11312" y="50533"/>
                      <a:pt x="0" y="39221"/>
                      <a:pt x="0" y="25267"/>
                    </a:cubicBezTo>
                    <a:cubicBezTo>
                      <a:pt x="0" y="11312"/>
                      <a:pt x="11312" y="0"/>
                      <a:pt x="25267" y="0"/>
                    </a:cubicBezTo>
                    <a:cubicBezTo>
                      <a:pt x="39221" y="0"/>
                      <a:pt x="50533" y="11312"/>
                      <a:pt x="50533" y="25267"/>
                    </a:cubicBezTo>
                    <a:close/>
                  </a:path>
                </a:pathLst>
              </a:custGeom>
              <a:noFill/>
              <a:ln w="11769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47410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994E2-F708-F3E2-FED4-B15EBD9EB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8707" y="149465"/>
            <a:ext cx="6429375" cy="961802"/>
          </a:xfrm>
        </p:spPr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3F1199-07B5-F3D5-0203-8D1BAB4269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7589" y="3478408"/>
            <a:ext cx="9055735" cy="5170646"/>
          </a:xfrm>
        </p:spPr>
        <p:txBody>
          <a:bodyPr/>
          <a:lstStyle/>
          <a:p>
            <a:r>
              <a:rPr lang="en-US" sz="4800" dirty="0">
                <a:solidFill>
                  <a:srgbClr val="0070C0"/>
                </a:solidFill>
              </a:rPr>
              <a:t>Linda Church Ciocci</a:t>
            </a:r>
          </a:p>
          <a:p>
            <a:endParaRPr lang="en-US" sz="4800" dirty="0">
              <a:solidFill>
                <a:srgbClr val="0070C0"/>
              </a:solidFill>
            </a:endParaRPr>
          </a:p>
          <a:p>
            <a:r>
              <a:rPr lang="en-US" sz="4800" dirty="0">
                <a:solidFill>
                  <a:srgbClr val="0070C0"/>
                </a:solidFill>
              </a:rPr>
              <a:t>Hydropower Foundation</a:t>
            </a:r>
          </a:p>
          <a:p>
            <a:endParaRPr lang="en-US" sz="4800" dirty="0">
              <a:solidFill>
                <a:srgbClr val="0070C0"/>
              </a:solidFill>
            </a:endParaRPr>
          </a:p>
          <a:p>
            <a:r>
              <a:rPr lang="en-US" sz="4800" dirty="0">
                <a:solidFill>
                  <a:srgbClr val="0070C0"/>
                </a:solidFill>
                <a:hlinkClick r:id="rId2"/>
              </a:rPr>
              <a:t>Linda@hydrofoundation.org</a:t>
            </a:r>
            <a:endParaRPr lang="en-US" sz="4800" dirty="0">
              <a:solidFill>
                <a:srgbClr val="0070C0"/>
              </a:solidFill>
            </a:endParaRPr>
          </a:p>
          <a:p>
            <a:endParaRPr lang="en-US" sz="4800" dirty="0">
              <a:solidFill>
                <a:srgbClr val="0070C0"/>
              </a:solidFill>
            </a:endParaRPr>
          </a:p>
          <a:p>
            <a:r>
              <a:rPr lang="en-US" sz="4800" dirty="0">
                <a:solidFill>
                  <a:srgbClr val="0070C0"/>
                </a:solidFill>
              </a:rPr>
              <a:t>703  835-5475</a:t>
            </a:r>
          </a:p>
        </p:txBody>
      </p:sp>
    </p:spTree>
    <p:extLst>
      <p:ext uri="{BB962C8B-B14F-4D97-AF65-F5344CB8AC3E}">
        <p14:creationId xmlns:p14="http://schemas.microsoft.com/office/powerpoint/2010/main" val="36419287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5BB6EEAEB5304A85FE6406F7F7B494" ma:contentTypeVersion="16" ma:contentTypeDescription="Create a new document." ma:contentTypeScope="" ma:versionID="e7550d8f3005feb2b9a4c659b310b70c">
  <xsd:schema xmlns:xsd="http://www.w3.org/2001/XMLSchema" xmlns:xs="http://www.w3.org/2001/XMLSchema" xmlns:p="http://schemas.microsoft.com/office/2006/metadata/properties" xmlns:ns2="7de7b8e3-b057-4b65-b67c-4bb0e438e2e7" xmlns:ns3="fb15dc79-3725-4e9c-9d13-214d46165c1f" targetNamespace="http://schemas.microsoft.com/office/2006/metadata/properties" ma:root="true" ma:fieldsID="75b8e4560315772ac15e79e0e15a03da" ns2:_="" ns3:_="">
    <xsd:import namespace="7de7b8e3-b057-4b65-b67c-4bb0e438e2e7"/>
    <xsd:import namespace="fb15dc79-3725-4e9c-9d13-214d46165c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e7b8e3-b057-4b65-b67c-4bb0e438e2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0665e77-ae67-4625-88be-7bd89ebf527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15dc79-3725-4e9c-9d13-214d46165c1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c1090b8-8dbb-4622-b563-bc16595d1773}" ma:internalName="TaxCatchAll" ma:showField="CatchAllData" ma:web="fb15dc79-3725-4e9c-9d13-214d46165c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7FF3734-A900-407F-8DE7-5EF0B0C3083E}"/>
</file>

<file path=customXml/itemProps2.xml><?xml version="1.0" encoding="utf-8"?>
<ds:datastoreItem xmlns:ds="http://schemas.openxmlformats.org/officeDocument/2006/customXml" ds:itemID="{FE827C5A-A924-41F8-9D8E-54BF9FD4992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</TotalTime>
  <Words>656</Words>
  <Application>Microsoft Macintosh PowerPoint</Application>
  <PresentationFormat>Custom</PresentationFormat>
  <Paragraphs>101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Arial Black</vt:lpstr>
      <vt:lpstr>Arial Narrow</vt:lpstr>
      <vt:lpstr>Calibri</vt:lpstr>
      <vt:lpstr>Lucida Sans</vt:lpstr>
      <vt:lpstr>Roboto</vt:lpstr>
      <vt:lpstr>Tahoma</vt:lpstr>
      <vt:lpstr>Times New Roman</vt:lpstr>
      <vt:lpstr>Wingdings</vt:lpstr>
      <vt:lpstr>Office Theme</vt:lpstr>
      <vt:lpstr>W E S U P P O R T</vt:lpstr>
      <vt:lpstr>PowerPoint Presentation</vt:lpstr>
      <vt:lpstr>Provides: Research, Workforce Development &amp; Educational Outreach Creates Programs:  Hiring for Hydro™ and Hydro Think Tank™ Programs for Educators,</vt:lpstr>
      <vt:lpstr>JULIE KEIL SCHOLARSHIP AWARD</vt:lpstr>
      <vt:lpstr>Reimagining Hydropower Vision</vt:lpstr>
      <vt:lpstr>Action Area Goal Intents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PSU University Presentation</dc:title>
  <dc:creator>Bree Mendlin</dc:creator>
  <cp:keywords>DAE-csqnPaM,BADFyEZ7dxU</cp:keywords>
  <cp:lastModifiedBy>Katie Kostiuk</cp:lastModifiedBy>
  <cp:revision>7</cp:revision>
  <dcterms:created xsi:type="dcterms:W3CDTF">2023-04-26T16:18:37Z</dcterms:created>
  <dcterms:modified xsi:type="dcterms:W3CDTF">2023-05-07T21:04:03Z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2023-04-26T00:00:00Z</vt:filetime>
  </property>
  <property fmtid="{D5CDD505-2E9C-101B-9397-08002B2CF9AE}" pid="3" name="Creator">
    <vt:lpwstr>Canva</vt:lpwstr>
  </property>
  <property fmtid="{D5CDD505-2E9C-101B-9397-08002B2CF9AE}" pid="4" name="Producer">
    <vt:lpwstr>Canva</vt:lpwstr>
  </property>
  <property fmtid="{D5CDD505-2E9C-101B-9397-08002B2CF9AE}" pid="5" name="LastSaved">
    <vt:filetime>2023-04-26T00:00:00Z</vt:filetime>
  </property>
</Properties>
</file>