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83" r:id="rId5"/>
    <p:sldId id="275" r:id="rId6"/>
    <p:sldId id="284" r:id="rId7"/>
    <p:sldId id="281" r:id="rId8"/>
    <p:sldId id="278" r:id="rId9"/>
    <p:sldId id="279" r:id="rId10"/>
    <p:sldId id="282" r:id="rId11"/>
    <p:sldId id="274" r:id="rId12"/>
    <p:sldId id="280" r:id="rId13"/>
    <p:sldId id="285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296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3EE47E-B6FA-6374-D158-250081E13587}" name="Tom Frederick" initials="TF" userId="S::tfrederick@DavidJamesGroup.com::daa03cb9-04ca-4875-8800-0adaef3abc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069"/>
    <a:srgbClr val="FF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4"/>
    <p:restoredTop sz="94762"/>
  </p:normalViewPr>
  <p:slideViewPr>
    <p:cSldViewPr snapToGrid="0" snapToObjects="1" showGuides="1">
      <p:cViewPr varScale="1">
        <p:scale>
          <a:sx n="34" d="100"/>
          <a:sy n="34" d="100"/>
        </p:scale>
        <p:origin x="1086" y="96"/>
      </p:cViewPr>
      <p:guideLst>
        <p:guide orient="horz" pos="4296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0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56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49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7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3FE0235-E7F1-4055-48E9-DC721EC837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53950" y="8850313"/>
            <a:ext cx="2516188" cy="251618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21-NHA-006-CleanCurrents2021-DigitalDisplayVideo-BlueBackground.jpg">
            <a:extLst>
              <a:ext uri="{FF2B5EF4-FFF2-40B4-BE49-F238E27FC236}">
                <a16:creationId xmlns:a16="http://schemas.microsoft.com/office/drawing/2014/main" id="{F80115E3-9A56-5343-96D7-48521FC5051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1-NHA-006-CleanCurrents2021-DigitalDisplayVideo-BlueBackground-Full.jpg" descr="21-NHA-006-CleanCurrents2021-DigitalDisplayVideo-BlueBackground-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9372330-0D65-D112-7A0F-1397C55E8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073" y="-4001077"/>
            <a:ext cx="24851073" cy="13916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7A35E6-F79B-C146-FA94-AB3FEDBCF3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22" y="2276018"/>
            <a:ext cx="14287500" cy="3095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C4E5D4-EFE6-6206-82F3-83F62A8ACAA8}"/>
              </a:ext>
            </a:extLst>
          </p:cNvPr>
          <p:cNvSpPr txBox="1"/>
          <p:nvPr/>
        </p:nvSpPr>
        <p:spPr>
          <a:xfrm>
            <a:off x="2433035" y="7647661"/>
            <a:ext cx="19050856" cy="39497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5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 big thank you </a:t>
            </a:r>
            <a:br>
              <a:rPr kumimoji="0" lang="en-US" sz="125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</a:br>
            <a:r>
              <a:rPr kumimoji="0" lang="en-US" sz="125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to all of you!</a:t>
            </a:r>
          </a:p>
        </p:txBody>
      </p:sp>
    </p:spTree>
    <p:extLst>
      <p:ext uri="{BB962C8B-B14F-4D97-AF65-F5344CB8AC3E}">
        <p14:creationId xmlns:p14="http://schemas.microsoft.com/office/powerpoint/2010/main" val="127710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28ABFB-47D8-A7D3-F4C0-B84E512E3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3" y="373927"/>
            <a:ext cx="7892688" cy="26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FB57F3-30DE-5C6F-0FAE-5A832B03359F}"/>
              </a:ext>
            </a:extLst>
          </p:cNvPr>
          <p:cNvSpPr txBox="1"/>
          <p:nvPr/>
        </p:nvSpPr>
        <p:spPr>
          <a:xfrm>
            <a:off x="1333500" y="4468566"/>
            <a:ext cx="21717000" cy="68736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How can we encourage greater participation from </a:t>
            </a:r>
            <a:br>
              <a:rPr kumimoji="0" lang="en-US" sz="1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</a:br>
            <a:r>
              <a:rPr kumimoji="0" lang="en-US" sz="1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asset owners </a:t>
            </a:r>
            <a:br>
              <a:rPr kumimoji="0" lang="en-US" sz="1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</a:br>
            <a:r>
              <a:rPr kumimoji="0" lang="en-US" sz="1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at Clean Currents?</a:t>
            </a:r>
          </a:p>
        </p:txBody>
      </p:sp>
    </p:spTree>
    <p:extLst>
      <p:ext uri="{BB962C8B-B14F-4D97-AF65-F5344CB8AC3E}">
        <p14:creationId xmlns:p14="http://schemas.microsoft.com/office/powerpoint/2010/main" val="34040178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1-NHA-006-CleanCurrents2021-DigitalDisplayVideo-BlueBackground-Full.jpg" descr="21-NHA-006-CleanCurrents2021-DigitalDisplayVideo-BlueBackground-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17EEB81-D48A-2806-E27A-43F0B06E8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304187"/>
              </p:ext>
            </p:extLst>
          </p:nvPr>
        </p:nvGraphicFramePr>
        <p:xfrm>
          <a:off x="1457325" y="6127900"/>
          <a:ext cx="21888450" cy="6237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44600">
                  <a:extLst>
                    <a:ext uri="{9D8B030D-6E8A-4147-A177-3AD203B41FA5}">
                      <a16:colId xmlns:a16="http://schemas.microsoft.com/office/drawing/2014/main" val="3801659771"/>
                    </a:ext>
                  </a:extLst>
                </a:gridCol>
                <a:gridCol w="7943850">
                  <a:extLst>
                    <a:ext uri="{9D8B030D-6E8A-4147-A177-3AD203B41FA5}">
                      <a16:colId xmlns:a16="http://schemas.microsoft.com/office/drawing/2014/main" val="4290285760"/>
                    </a:ext>
                  </a:extLst>
                </a:gridCol>
              </a:tblGrid>
              <a:tr h="1039632">
                <a:tc>
                  <a:txBody>
                    <a:bodyPr/>
                    <a:lstStyle/>
                    <a:p>
                      <a:r>
                        <a:rPr lang="en-US" sz="550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Registrants</a:t>
                      </a:r>
                      <a:endParaRPr lang="en-US" sz="55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50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1670</a:t>
                      </a:r>
                      <a:endParaRPr lang="en-US" sz="55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852202"/>
                  </a:ext>
                </a:extLst>
              </a:tr>
              <a:tr h="1039632">
                <a:tc>
                  <a:txBody>
                    <a:bodyPr/>
                    <a:lstStyle/>
                    <a:p>
                      <a:r>
                        <a:rPr lang="en-US" sz="550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Countries Represented</a:t>
                      </a:r>
                      <a:endParaRPr lang="en-US" sz="55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50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55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760958"/>
                  </a:ext>
                </a:extLst>
              </a:tr>
              <a:tr h="1039632">
                <a:tc>
                  <a:txBody>
                    <a:bodyPr/>
                    <a:lstStyle/>
                    <a:p>
                      <a:r>
                        <a:rPr lang="en-US" sz="550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Exhibitors</a:t>
                      </a:r>
                      <a:endParaRPr lang="en-US" sz="55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5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190639"/>
                  </a:ext>
                </a:extLst>
              </a:tr>
              <a:tr h="1039632">
                <a:tc>
                  <a:txBody>
                    <a:bodyPr/>
                    <a:lstStyle/>
                    <a:p>
                      <a:r>
                        <a:rPr lang="en-US" sz="550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Speakers</a:t>
                      </a:r>
                      <a:endParaRPr lang="en-US" sz="55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50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196</a:t>
                      </a:r>
                      <a:endParaRPr lang="en-US" sz="55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00953"/>
                  </a:ext>
                </a:extLst>
              </a:tr>
              <a:tr h="1039632">
                <a:tc>
                  <a:txBody>
                    <a:bodyPr/>
                    <a:lstStyle/>
                    <a:p>
                      <a:r>
                        <a:rPr lang="en-US" sz="550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Sessions</a:t>
                      </a:r>
                      <a:endParaRPr lang="en-US" sz="55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5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372032"/>
                  </a:ext>
                </a:extLst>
              </a:tr>
              <a:tr h="1039632">
                <a:tc>
                  <a:txBody>
                    <a:bodyPr/>
                    <a:lstStyle/>
                    <a:p>
                      <a:r>
                        <a:rPr lang="en-US" sz="550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Registrants that are Asset Owners</a:t>
                      </a:r>
                      <a:endParaRPr lang="en-US" sz="55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5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246649"/>
                  </a:ext>
                </a:extLst>
              </a:tr>
            </a:tbl>
          </a:graphicData>
        </a:graphic>
      </p:graphicFrame>
      <p:pic>
        <p:nvPicPr>
          <p:cNvPr id="3" name="Picture 2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3D47812-1853-0CBC-5653-C9888A56F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34" y="-3386427"/>
            <a:ext cx="21330482" cy="119450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6373A7-B1C2-85C5-DFEE-6AD54163F0A1}"/>
              </a:ext>
            </a:extLst>
          </p:cNvPr>
          <p:cNvSpPr/>
          <p:nvPr/>
        </p:nvSpPr>
        <p:spPr>
          <a:xfrm>
            <a:off x="2960583" y="688153"/>
            <a:ext cx="17224584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Clean Currents 2022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By the Numbers</a:t>
            </a:r>
          </a:p>
        </p:txBody>
      </p:sp>
    </p:spTree>
    <p:extLst>
      <p:ext uri="{BB962C8B-B14F-4D97-AF65-F5344CB8AC3E}">
        <p14:creationId xmlns:p14="http://schemas.microsoft.com/office/powerpoint/2010/main" val="73240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4C258-C5B1-A60D-9088-EF56EFC1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41DF5-D5E3-304E-2593-CC4F5C694D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6B8CA-A4E1-5E5E-0B55-A49E515CA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82036B-F0A4-1032-2915-49EB0C019CC0}"/>
              </a:ext>
            </a:extLst>
          </p:cNvPr>
          <p:cNvSpPr/>
          <p:nvPr/>
        </p:nvSpPr>
        <p:spPr>
          <a:xfrm>
            <a:off x="0" y="-200025"/>
            <a:ext cx="25603200" cy="14830425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4B5BA9-5D70-8E25-E6BE-54372D3B7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894887"/>
            <a:ext cx="12401549" cy="12401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BB36EA-EAA9-7D20-06BC-828C5F4A0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290" y="709045"/>
            <a:ext cx="12297910" cy="1229791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AD01A9A-9FBF-CBDE-C508-194FA572D57F}"/>
              </a:ext>
            </a:extLst>
          </p:cNvPr>
          <p:cNvSpPr/>
          <p:nvPr/>
        </p:nvSpPr>
        <p:spPr>
          <a:xfrm>
            <a:off x="257176" y="200025"/>
            <a:ext cx="12915898" cy="13515975"/>
          </a:xfrm>
          <a:prstGeom prst="rect">
            <a:avLst/>
          </a:prstGeom>
          <a:noFill/>
          <a:ln w="76200" cap="flat">
            <a:solidFill>
              <a:schemeClr val="accent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698773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>
            <a:extLst>
              <a:ext uri="{FF2B5EF4-FFF2-40B4-BE49-F238E27FC236}">
                <a16:creationId xmlns:a16="http://schemas.microsoft.com/office/drawing/2014/main" id="{AB173C0D-009B-029A-5D13-479444E46B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B45495-DEFC-F5E9-EFCE-65E33A22D6B0}"/>
              </a:ext>
            </a:extLst>
          </p:cNvPr>
          <p:cNvSpPr/>
          <p:nvPr/>
        </p:nvSpPr>
        <p:spPr>
          <a:xfrm>
            <a:off x="0" y="714375"/>
            <a:ext cx="24384000" cy="1300162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3838B-FC1B-8EA7-B5AC-A4FAAE7B3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18" y="0"/>
            <a:ext cx="16921163" cy="141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026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9155-FE0F-2E2E-7D01-045AFF04A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3FD87-A007-80AC-4C77-70B619D88E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D76E8-09B2-60FD-8E6B-3FE8E2762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F55677-EE3D-86B8-0D4E-32DF0A0749C1}"/>
              </a:ext>
            </a:extLst>
          </p:cNvPr>
          <p:cNvSpPr/>
          <p:nvPr/>
        </p:nvSpPr>
        <p:spPr>
          <a:xfrm>
            <a:off x="0" y="0"/>
            <a:ext cx="24384000" cy="1384976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3F98F4-FAA5-2C02-48EB-6E4C822E2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62" y="0"/>
            <a:ext cx="21991487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917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624DD-9173-F2DA-F679-1CBF8C61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0D2E8-D6A5-F694-41E0-6D8B089B68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416E3-AD81-261C-E33F-8F112ED95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444789-6201-AA6C-7E2F-5F01C06DB825}"/>
              </a:ext>
            </a:extLst>
          </p:cNvPr>
          <p:cNvSpPr/>
          <p:nvPr/>
        </p:nvSpPr>
        <p:spPr>
          <a:xfrm>
            <a:off x="0" y="0"/>
            <a:ext cx="24660225" cy="13716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134540-4A7C-3791-FFEA-C6ECD43D0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21991486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162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>
            <a:extLst>
              <a:ext uri="{FF2B5EF4-FFF2-40B4-BE49-F238E27FC236}">
                <a16:creationId xmlns:a16="http://schemas.microsoft.com/office/drawing/2014/main" id="{AB173C0D-009B-029A-5D13-479444E46B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B45495-DEFC-F5E9-EFCE-65E33A22D6B0}"/>
              </a:ext>
            </a:extLst>
          </p:cNvPr>
          <p:cNvSpPr/>
          <p:nvPr/>
        </p:nvSpPr>
        <p:spPr>
          <a:xfrm>
            <a:off x="0" y="714375"/>
            <a:ext cx="24384000" cy="1300162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81E5A4-94FF-C697-A817-2F284B6B9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2" y="428625"/>
            <a:ext cx="24095676" cy="7429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72AD21-EFBD-1807-AF12-1760DC51C406}"/>
              </a:ext>
            </a:extLst>
          </p:cNvPr>
          <p:cNvSpPr txBox="1"/>
          <p:nvPr/>
        </p:nvSpPr>
        <p:spPr>
          <a:xfrm>
            <a:off x="1181100" y="8259341"/>
            <a:ext cx="21717000" cy="40267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5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How can we encourage greater participation from FERC and resources agencies at Waterpower Week?</a:t>
            </a:r>
          </a:p>
        </p:txBody>
      </p:sp>
    </p:spTree>
    <p:extLst>
      <p:ext uri="{BB962C8B-B14F-4D97-AF65-F5344CB8AC3E}">
        <p14:creationId xmlns:p14="http://schemas.microsoft.com/office/powerpoint/2010/main" val="163010218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1-NHA-006-CleanCurrents2021-DigitalDisplayVideo-BlueBackground-Full.jpg" descr="21-NHA-006-CleanCurrents2021-DigitalDisplayVideo-BlueBackground-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9372330-0D65-D112-7A0F-1397C55E8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5" y="-1572201"/>
            <a:ext cx="21609718" cy="121014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6373A7-B1C2-85C5-DFEE-6AD54163F0A1}"/>
              </a:ext>
            </a:extLst>
          </p:cNvPr>
          <p:cNvSpPr/>
          <p:nvPr/>
        </p:nvSpPr>
        <p:spPr>
          <a:xfrm>
            <a:off x="2027274" y="10660667"/>
            <a:ext cx="20329451" cy="227536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0B7429-8B0B-31D8-44F8-937D92F006D3}"/>
              </a:ext>
            </a:extLst>
          </p:cNvPr>
          <p:cNvSpPr txBox="1"/>
          <p:nvPr/>
        </p:nvSpPr>
        <p:spPr>
          <a:xfrm>
            <a:off x="2241340" y="10801819"/>
            <a:ext cx="676230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300" normalizeH="0" baseline="0" dirty="0">
                <a:ln>
                  <a:noFill/>
                </a:ln>
                <a:solidFill>
                  <a:srgbClr val="134069"/>
                </a:solidFill>
                <a:effectLst/>
                <a:uFillTx/>
                <a:latin typeface="Poppins" pitchFamily="2" charset="77"/>
                <a:cs typeface="Poppins" pitchFamily="2" charset="77"/>
                <a:sym typeface="Helvetica Neue"/>
              </a:rPr>
              <a:t>HOST UTILITIES:</a:t>
            </a:r>
          </a:p>
        </p:txBody>
      </p:sp>
      <p:pic>
        <p:nvPicPr>
          <p:cNvPr id="1026" name="Picture 2" descr="the next current,">
            <a:extLst>
              <a:ext uri="{FF2B5EF4-FFF2-40B4-BE49-F238E27FC236}">
                <a16:creationId xmlns:a16="http://schemas.microsoft.com/office/drawing/2014/main" id="{7D5E7583-ADA1-44DE-857F-F1948EDEE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62" y="10660667"/>
            <a:ext cx="16932677" cy="204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102039E-08E3-35D4-DF3F-F81806942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62" y="3125041"/>
            <a:ext cx="13170553" cy="439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68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AE8931-9109-31D5-6052-C6E246C35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24" t="31093" r="16345" b="11484"/>
          <a:stretch/>
        </p:blipFill>
        <p:spPr>
          <a:xfrm>
            <a:off x="2957513" y="3233422"/>
            <a:ext cx="18061945" cy="984487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D27FE03-B0DB-CB96-72A0-AC42D94C3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3" y="373927"/>
            <a:ext cx="7892688" cy="26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77FBC3-494B-F3BD-DD7D-80D94D3D8474}"/>
              </a:ext>
            </a:extLst>
          </p:cNvPr>
          <p:cNvSpPr txBox="1"/>
          <p:nvPr/>
        </p:nvSpPr>
        <p:spPr>
          <a:xfrm>
            <a:off x="10029825" y="732484"/>
            <a:ext cx="13230225" cy="1410643"/>
          </a:xfrm>
          <a:prstGeom prst="rect">
            <a:avLst/>
          </a:prstGeom>
          <a:solidFill>
            <a:srgbClr val="7030A0"/>
          </a:solidFill>
          <a:ln w="127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 booths sold for 2023 </a:t>
            </a:r>
            <a:endParaRPr kumimoji="0" lang="en-US" sz="85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9635466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5BB6EEAEB5304A85FE6406F7F7B494" ma:contentTypeVersion="16" ma:contentTypeDescription="Create a new document." ma:contentTypeScope="" ma:versionID="e7550d8f3005feb2b9a4c659b310b70c">
  <xsd:schema xmlns:xsd="http://www.w3.org/2001/XMLSchema" xmlns:xs="http://www.w3.org/2001/XMLSchema" xmlns:p="http://schemas.microsoft.com/office/2006/metadata/properties" xmlns:ns2="7de7b8e3-b057-4b65-b67c-4bb0e438e2e7" xmlns:ns3="fb15dc79-3725-4e9c-9d13-214d46165c1f" targetNamespace="http://schemas.microsoft.com/office/2006/metadata/properties" ma:root="true" ma:fieldsID="75b8e4560315772ac15e79e0e15a03da" ns2:_="" ns3:_="">
    <xsd:import namespace="7de7b8e3-b057-4b65-b67c-4bb0e438e2e7"/>
    <xsd:import namespace="fb15dc79-3725-4e9c-9d13-214d46165c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7b8e3-b057-4b65-b67c-4bb0e438e2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65e77-ae67-4625-88be-7bd89ebf52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5dc79-3725-4e9c-9d13-214d46165c1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1090b8-8dbb-4622-b563-bc16595d1773}" ma:internalName="TaxCatchAll" ma:showField="CatchAllData" ma:web="fb15dc79-3725-4e9c-9d13-214d46165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b15dc79-3725-4e9c-9d13-214d46165c1f">
      <UserInfo>
        <DisplayName>Marla Barnes</DisplayName>
        <AccountId>29</AccountId>
        <AccountType/>
      </UserInfo>
      <UserInfo>
        <DisplayName>Joseph LoSasso</DisplayName>
        <AccountId>142</AccountId>
        <AccountType/>
      </UserInfo>
      <UserInfo>
        <DisplayName>Francesca Blanco Hadjimichael (NHA)</DisplayName>
        <AccountId>34</AccountId>
        <AccountType/>
      </UserInfo>
    </SharedWithUsers>
    <lcf76f155ced4ddcb4097134ff3c332f xmlns="7de7b8e3-b057-4b65-b67c-4bb0e438e2e7">
      <Terms xmlns="http://schemas.microsoft.com/office/infopath/2007/PartnerControls"/>
    </lcf76f155ced4ddcb4097134ff3c332f>
    <TaxCatchAll xmlns="fb15dc79-3725-4e9c-9d13-214d46165c1f" xsi:nil="true"/>
  </documentManagement>
</p:properties>
</file>

<file path=customXml/itemProps1.xml><?xml version="1.0" encoding="utf-8"?>
<ds:datastoreItem xmlns:ds="http://schemas.openxmlformats.org/officeDocument/2006/customXml" ds:itemID="{EDCF84A7-054D-44A9-98D3-3EBA7F686D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e7b8e3-b057-4b65-b67c-4bb0e438e2e7"/>
    <ds:schemaRef ds:uri="fb15dc79-3725-4e9c-9d13-214d46165c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18CCDC-26BD-4C4C-8609-D43434A75A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B8B8BB-4263-4370-B494-A15B1A202FED}">
  <ds:schemaRefs>
    <ds:schemaRef ds:uri="http://schemas.microsoft.com/office/2006/metadata/properties"/>
    <ds:schemaRef ds:uri="http://schemas.microsoft.com/office/infopath/2007/PartnerControls"/>
    <ds:schemaRef ds:uri="fb15dc79-3725-4e9c-9d13-214d46165c1f"/>
    <ds:schemaRef ds:uri="7de7b8e3-b057-4b65-b67c-4bb0e438e2e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72</Words>
  <Application>Microsoft Office PowerPoint</Application>
  <PresentationFormat>Custom</PresentationFormat>
  <Paragraphs>19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Helvetica Neue</vt:lpstr>
      <vt:lpstr>Helvetica Neue Medium</vt:lpstr>
      <vt:lpstr>Poppins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Blanco Hadjimichael (NHA)</dc:creator>
  <cp:lastModifiedBy>Francesca Blanco Hadjimichael (NHA)</cp:lastModifiedBy>
  <cp:revision>45</cp:revision>
  <dcterms:modified xsi:type="dcterms:W3CDTF">2022-12-08T14:41:17Z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0x0101001C5BB6EEAEB5304A85FE6406F7F7B494</vt:lpwstr>
  </property>
</Properties>
</file>